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64A0D-2B65-432C-AFB8-F44649240D47}" v="50" dt="2024-09-19T10:17:20.648"/>
    <p1510:client id="{292B31A2-771B-4237-AA0F-55846FAA106B}" v="5" dt="2024-09-19T03:39:26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1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26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F931E-1594-43DF-97A9-E348B539331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EB6213-0DEF-48F6-A060-84DE642D6EC2}">
      <dgm:prSet/>
      <dgm:spPr/>
      <dgm:t>
        <a:bodyPr/>
        <a:lstStyle/>
        <a:p>
          <a:r>
            <a:rPr lang="en-US" b="1"/>
            <a:t>Tổng quan về bài toán MOT</a:t>
          </a:r>
          <a:endParaRPr lang="en-US"/>
        </a:p>
      </dgm:t>
    </dgm:pt>
    <dgm:pt modelId="{D66D3CE4-F0A1-4FAD-AAEF-91EF95C8B848}" type="parTrans" cxnId="{C75839B9-ACEB-4A30-B653-E9AD3C876440}">
      <dgm:prSet/>
      <dgm:spPr/>
      <dgm:t>
        <a:bodyPr/>
        <a:lstStyle/>
        <a:p>
          <a:endParaRPr lang="en-US"/>
        </a:p>
      </dgm:t>
    </dgm:pt>
    <dgm:pt modelId="{6484E110-4D54-4682-8ABD-47579BE055E8}" type="sibTrans" cxnId="{C75839B9-ACEB-4A30-B653-E9AD3C876440}">
      <dgm:prSet/>
      <dgm:spPr/>
      <dgm:t>
        <a:bodyPr/>
        <a:lstStyle/>
        <a:p>
          <a:endParaRPr lang="en-US"/>
        </a:p>
      </dgm:t>
    </dgm:pt>
    <dgm:pt modelId="{C6FAD043-4F67-4C7B-A573-D614CAB0B89C}">
      <dgm:prSet/>
      <dgm:spPr/>
      <dgm:t>
        <a:bodyPr/>
        <a:lstStyle/>
        <a:p>
          <a:r>
            <a:rPr lang="en-US" b="1"/>
            <a:t>Thuật toán Hungary</a:t>
          </a:r>
          <a:endParaRPr lang="en-US"/>
        </a:p>
      </dgm:t>
    </dgm:pt>
    <dgm:pt modelId="{74D41D88-AED3-49EC-88ED-D89B4EBF7D27}" type="parTrans" cxnId="{0066C06E-56E2-499A-B3AC-A36E83E6A120}">
      <dgm:prSet/>
      <dgm:spPr/>
      <dgm:t>
        <a:bodyPr/>
        <a:lstStyle/>
        <a:p>
          <a:endParaRPr lang="en-US"/>
        </a:p>
      </dgm:t>
    </dgm:pt>
    <dgm:pt modelId="{744788E1-65AF-400A-A253-6F5080579BC0}" type="sibTrans" cxnId="{0066C06E-56E2-499A-B3AC-A36E83E6A120}">
      <dgm:prSet/>
      <dgm:spPr/>
      <dgm:t>
        <a:bodyPr/>
        <a:lstStyle/>
        <a:p>
          <a:endParaRPr lang="en-US"/>
        </a:p>
      </dgm:t>
    </dgm:pt>
    <dgm:pt modelId="{43B15142-A84B-475A-B52C-19B71D883804}">
      <dgm:prSet/>
      <dgm:spPr/>
      <dgm:t>
        <a:bodyPr/>
        <a:lstStyle/>
        <a:p>
          <a:r>
            <a:rPr lang="en-US" b="1"/>
            <a:t>Bộ lọc Kalman</a:t>
          </a:r>
          <a:endParaRPr lang="en-US"/>
        </a:p>
      </dgm:t>
    </dgm:pt>
    <dgm:pt modelId="{A6070E84-379A-4147-87F9-DC4FCE8EA216}" type="parTrans" cxnId="{7F8731BA-9099-4ED4-83C6-49F3523326C4}">
      <dgm:prSet/>
      <dgm:spPr/>
      <dgm:t>
        <a:bodyPr/>
        <a:lstStyle/>
        <a:p>
          <a:endParaRPr lang="en-US"/>
        </a:p>
      </dgm:t>
    </dgm:pt>
    <dgm:pt modelId="{7501FD30-4B30-4425-9621-5D7BB4199582}" type="sibTrans" cxnId="{7F8731BA-9099-4ED4-83C6-49F3523326C4}">
      <dgm:prSet/>
      <dgm:spPr/>
      <dgm:t>
        <a:bodyPr/>
        <a:lstStyle/>
        <a:p>
          <a:endParaRPr lang="en-US"/>
        </a:p>
      </dgm:t>
    </dgm:pt>
    <dgm:pt modelId="{4238E04C-F6D4-47D7-9982-586852C8A14B}">
      <dgm:prSet/>
      <dgm:spPr/>
      <dgm:t>
        <a:bodyPr/>
        <a:lstStyle/>
        <a:p>
          <a:r>
            <a:rPr lang="en-US" b="1"/>
            <a:t>Thuật toán “Simple online and real-time tracking” (SORT)</a:t>
          </a:r>
          <a:endParaRPr lang="en-US"/>
        </a:p>
      </dgm:t>
    </dgm:pt>
    <dgm:pt modelId="{95C5788C-404E-4088-BE74-CE7483DF913B}" type="parTrans" cxnId="{394DBAAA-0C56-4373-8206-40867FF94466}">
      <dgm:prSet/>
      <dgm:spPr/>
      <dgm:t>
        <a:bodyPr/>
        <a:lstStyle/>
        <a:p>
          <a:endParaRPr lang="en-US"/>
        </a:p>
      </dgm:t>
    </dgm:pt>
    <dgm:pt modelId="{E94C4711-33C6-410F-ADC3-5BE6C5CA3A09}" type="sibTrans" cxnId="{394DBAAA-0C56-4373-8206-40867FF94466}">
      <dgm:prSet/>
      <dgm:spPr/>
      <dgm:t>
        <a:bodyPr/>
        <a:lstStyle/>
        <a:p>
          <a:endParaRPr lang="en-US"/>
        </a:p>
      </dgm:t>
    </dgm:pt>
    <dgm:pt modelId="{FDA1FAB8-AF48-49CE-B68C-B2638A53292A}">
      <dgm:prSet/>
      <dgm:spPr/>
      <dgm:t>
        <a:bodyPr/>
        <a:lstStyle/>
        <a:p>
          <a:r>
            <a:rPr lang="en-US" b="1"/>
            <a:t>Thuật toán DeepSORT</a:t>
          </a:r>
          <a:endParaRPr lang="en-US"/>
        </a:p>
      </dgm:t>
    </dgm:pt>
    <dgm:pt modelId="{46A084D8-C0E9-4BA4-A5C0-0B0CA5E51476}" type="parTrans" cxnId="{07A80BB3-4156-4675-9519-DD081864F78C}">
      <dgm:prSet/>
      <dgm:spPr/>
      <dgm:t>
        <a:bodyPr/>
        <a:lstStyle/>
        <a:p>
          <a:endParaRPr lang="en-US"/>
        </a:p>
      </dgm:t>
    </dgm:pt>
    <dgm:pt modelId="{818F4102-8AD9-4E36-99B0-092E1E8C94AE}" type="sibTrans" cxnId="{07A80BB3-4156-4675-9519-DD081864F78C}">
      <dgm:prSet/>
      <dgm:spPr/>
      <dgm:t>
        <a:bodyPr/>
        <a:lstStyle/>
        <a:p>
          <a:endParaRPr lang="en-US"/>
        </a:p>
      </dgm:t>
    </dgm:pt>
    <dgm:pt modelId="{CD7D0B0E-B8B4-4A9E-874A-0F2F442D6021}">
      <dgm:prSet/>
      <dgm:spPr/>
      <dgm:t>
        <a:bodyPr/>
        <a:lstStyle/>
        <a:p>
          <a:r>
            <a:rPr lang="en-US" b="1"/>
            <a:t>Thuật toán Bytetrack</a:t>
          </a:r>
          <a:endParaRPr lang="en-US"/>
        </a:p>
      </dgm:t>
    </dgm:pt>
    <dgm:pt modelId="{700751F5-F2A1-414C-9F52-DD963864F645}" type="parTrans" cxnId="{42584D1E-2DD0-4B98-A386-EE4839A3193A}">
      <dgm:prSet/>
      <dgm:spPr/>
      <dgm:t>
        <a:bodyPr/>
        <a:lstStyle/>
        <a:p>
          <a:endParaRPr lang="en-US"/>
        </a:p>
      </dgm:t>
    </dgm:pt>
    <dgm:pt modelId="{A878469A-4C8F-4DD4-BC53-EFA09EB351D7}" type="sibTrans" cxnId="{42584D1E-2DD0-4B98-A386-EE4839A3193A}">
      <dgm:prSet/>
      <dgm:spPr/>
      <dgm:t>
        <a:bodyPr/>
        <a:lstStyle/>
        <a:p>
          <a:endParaRPr lang="en-US"/>
        </a:p>
      </dgm:t>
    </dgm:pt>
    <dgm:pt modelId="{FBA33914-6627-40B9-ABFF-6BB978F4F786}" type="pres">
      <dgm:prSet presAssocID="{5EDF931E-1594-43DF-97A9-E348B5393310}" presName="Name0" presStyleCnt="0">
        <dgm:presLayoutVars>
          <dgm:dir/>
          <dgm:resizeHandles val="exact"/>
        </dgm:presLayoutVars>
      </dgm:prSet>
      <dgm:spPr/>
    </dgm:pt>
    <dgm:pt modelId="{51001626-63B0-4885-A569-B9568FE1E672}" type="pres">
      <dgm:prSet presAssocID="{0FEB6213-0DEF-48F6-A060-84DE642D6EC2}" presName="node" presStyleLbl="node1" presStyleIdx="0" presStyleCnt="6">
        <dgm:presLayoutVars>
          <dgm:bulletEnabled val="1"/>
        </dgm:presLayoutVars>
      </dgm:prSet>
      <dgm:spPr/>
    </dgm:pt>
    <dgm:pt modelId="{31A45123-17DD-4DDB-9E74-82DE251117CA}" type="pres">
      <dgm:prSet presAssocID="{6484E110-4D54-4682-8ABD-47579BE055E8}" presName="sibTrans" presStyleLbl="sibTrans1D1" presStyleIdx="0" presStyleCnt="5"/>
      <dgm:spPr/>
    </dgm:pt>
    <dgm:pt modelId="{45CCC71B-960C-4F29-896E-4D1E4A207B55}" type="pres">
      <dgm:prSet presAssocID="{6484E110-4D54-4682-8ABD-47579BE055E8}" presName="connectorText" presStyleLbl="sibTrans1D1" presStyleIdx="0" presStyleCnt="5"/>
      <dgm:spPr/>
    </dgm:pt>
    <dgm:pt modelId="{E8C0F7E4-59BF-40D1-8064-EE72CAE755F4}" type="pres">
      <dgm:prSet presAssocID="{C6FAD043-4F67-4C7B-A573-D614CAB0B89C}" presName="node" presStyleLbl="node1" presStyleIdx="1" presStyleCnt="6">
        <dgm:presLayoutVars>
          <dgm:bulletEnabled val="1"/>
        </dgm:presLayoutVars>
      </dgm:prSet>
      <dgm:spPr/>
    </dgm:pt>
    <dgm:pt modelId="{B5B38A7C-3262-4033-AB1A-37BB6913AFFB}" type="pres">
      <dgm:prSet presAssocID="{744788E1-65AF-400A-A253-6F5080579BC0}" presName="sibTrans" presStyleLbl="sibTrans1D1" presStyleIdx="1" presStyleCnt="5"/>
      <dgm:spPr/>
    </dgm:pt>
    <dgm:pt modelId="{1E521036-8B20-490E-A84F-778BA88E863A}" type="pres">
      <dgm:prSet presAssocID="{744788E1-65AF-400A-A253-6F5080579BC0}" presName="connectorText" presStyleLbl="sibTrans1D1" presStyleIdx="1" presStyleCnt="5"/>
      <dgm:spPr/>
    </dgm:pt>
    <dgm:pt modelId="{C90EEBDA-C32B-41DB-A94A-B96C5C89C6C8}" type="pres">
      <dgm:prSet presAssocID="{43B15142-A84B-475A-B52C-19B71D883804}" presName="node" presStyleLbl="node1" presStyleIdx="2" presStyleCnt="6">
        <dgm:presLayoutVars>
          <dgm:bulletEnabled val="1"/>
        </dgm:presLayoutVars>
      </dgm:prSet>
      <dgm:spPr/>
    </dgm:pt>
    <dgm:pt modelId="{0119DA4C-538F-47AA-A188-8974788C30A2}" type="pres">
      <dgm:prSet presAssocID="{7501FD30-4B30-4425-9621-5D7BB4199582}" presName="sibTrans" presStyleLbl="sibTrans1D1" presStyleIdx="2" presStyleCnt="5"/>
      <dgm:spPr/>
    </dgm:pt>
    <dgm:pt modelId="{BA2A5ADB-9EEE-43EC-AACB-06304B68CACF}" type="pres">
      <dgm:prSet presAssocID="{7501FD30-4B30-4425-9621-5D7BB4199582}" presName="connectorText" presStyleLbl="sibTrans1D1" presStyleIdx="2" presStyleCnt="5"/>
      <dgm:spPr/>
    </dgm:pt>
    <dgm:pt modelId="{DE4279D1-AE6B-43D5-83E1-6B55A23E69FE}" type="pres">
      <dgm:prSet presAssocID="{4238E04C-F6D4-47D7-9982-586852C8A14B}" presName="node" presStyleLbl="node1" presStyleIdx="3" presStyleCnt="6">
        <dgm:presLayoutVars>
          <dgm:bulletEnabled val="1"/>
        </dgm:presLayoutVars>
      </dgm:prSet>
      <dgm:spPr/>
    </dgm:pt>
    <dgm:pt modelId="{5C174347-398E-4A33-A3F3-9B58A3077279}" type="pres">
      <dgm:prSet presAssocID="{E94C4711-33C6-410F-ADC3-5BE6C5CA3A09}" presName="sibTrans" presStyleLbl="sibTrans1D1" presStyleIdx="3" presStyleCnt="5"/>
      <dgm:spPr/>
    </dgm:pt>
    <dgm:pt modelId="{38197810-6ECA-4961-B4BF-4AE76D612D1D}" type="pres">
      <dgm:prSet presAssocID="{E94C4711-33C6-410F-ADC3-5BE6C5CA3A09}" presName="connectorText" presStyleLbl="sibTrans1D1" presStyleIdx="3" presStyleCnt="5"/>
      <dgm:spPr/>
    </dgm:pt>
    <dgm:pt modelId="{6A61AB23-BA3C-48F2-B96C-863D6E941341}" type="pres">
      <dgm:prSet presAssocID="{FDA1FAB8-AF48-49CE-B68C-B2638A53292A}" presName="node" presStyleLbl="node1" presStyleIdx="4" presStyleCnt="6">
        <dgm:presLayoutVars>
          <dgm:bulletEnabled val="1"/>
        </dgm:presLayoutVars>
      </dgm:prSet>
      <dgm:spPr/>
    </dgm:pt>
    <dgm:pt modelId="{DF9896B0-DE2A-4689-ADF2-55260F015508}" type="pres">
      <dgm:prSet presAssocID="{818F4102-8AD9-4E36-99B0-092E1E8C94AE}" presName="sibTrans" presStyleLbl="sibTrans1D1" presStyleIdx="4" presStyleCnt="5"/>
      <dgm:spPr/>
    </dgm:pt>
    <dgm:pt modelId="{0CEC50A9-2EB2-4E13-880A-F0D39390E8C6}" type="pres">
      <dgm:prSet presAssocID="{818F4102-8AD9-4E36-99B0-092E1E8C94AE}" presName="connectorText" presStyleLbl="sibTrans1D1" presStyleIdx="4" presStyleCnt="5"/>
      <dgm:spPr/>
    </dgm:pt>
    <dgm:pt modelId="{1E14EB87-CCB6-4634-9D1A-1F27DDB2380A}" type="pres">
      <dgm:prSet presAssocID="{CD7D0B0E-B8B4-4A9E-874A-0F2F442D6021}" presName="node" presStyleLbl="node1" presStyleIdx="5" presStyleCnt="6">
        <dgm:presLayoutVars>
          <dgm:bulletEnabled val="1"/>
        </dgm:presLayoutVars>
      </dgm:prSet>
      <dgm:spPr/>
    </dgm:pt>
  </dgm:ptLst>
  <dgm:cxnLst>
    <dgm:cxn modelId="{5819870E-D540-48B6-B7A9-BB14C60154FC}" type="presOf" srcId="{744788E1-65AF-400A-A253-6F5080579BC0}" destId="{B5B38A7C-3262-4033-AB1A-37BB6913AFFB}" srcOrd="0" destOrd="0" presId="urn:microsoft.com/office/officeart/2016/7/layout/RepeatingBendingProcessNew"/>
    <dgm:cxn modelId="{CE9CD513-5486-4B49-AFFB-4DF6E1CD8F0C}" type="presOf" srcId="{818F4102-8AD9-4E36-99B0-092E1E8C94AE}" destId="{0CEC50A9-2EB2-4E13-880A-F0D39390E8C6}" srcOrd="1" destOrd="0" presId="urn:microsoft.com/office/officeart/2016/7/layout/RepeatingBendingProcessNew"/>
    <dgm:cxn modelId="{42584D1E-2DD0-4B98-A386-EE4839A3193A}" srcId="{5EDF931E-1594-43DF-97A9-E348B5393310}" destId="{CD7D0B0E-B8B4-4A9E-874A-0F2F442D6021}" srcOrd="5" destOrd="0" parTransId="{700751F5-F2A1-414C-9F52-DD963864F645}" sibTransId="{A878469A-4C8F-4DD4-BC53-EFA09EB351D7}"/>
    <dgm:cxn modelId="{7F47AA25-E306-4EA0-8AEC-EB583887ABAD}" type="presOf" srcId="{6484E110-4D54-4682-8ABD-47579BE055E8}" destId="{31A45123-17DD-4DDB-9E74-82DE251117CA}" srcOrd="0" destOrd="0" presId="urn:microsoft.com/office/officeart/2016/7/layout/RepeatingBendingProcessNew"/>
    <dgm:cxn modelId="{81DFF236-FC7A-4EA7-9100-97169313BA87}" type="presOf" srcId="{C6FAD043-4F67-4C7B-A573-D614CAB0B89C}" destId="{E8C0F7E4-59BF-40D1-8064-EE72CAE755F4}" srcOrd="0" destOrd="0" presId="urn:microsoft.com/office/officeart/2016/7/layout/RepeatingBendingProcessNew"/>
    <dgm:cxn modelId="{EAB88140-4D7A-4260-968A-082E88E9FCE4}" type="presOf" srcId="{43B15142-A84B-475A-B52C-19B71D883804}" destId="{C90EEBDA-C32B-41DB-A94A-B96C5C89C6C8}" srcOrd="0" destOrd="0" presId="urn:microsoft.com/office/officeart/2016/7/layout/RepeatingBendingProcessNew"/>
    <dgm:cxn modelId="{672E6767-1505-4803-AEB7-09C6EC759C1D}" type="presOf" srcId="{FDA1FAB8-AF48-49CE-B68C-B2638A53292A}" destId="{6A61AB23-BA3C-48F2-B96C-863D6E941341}" srcOrd="0" destOrd="0" presId="urn:microsoft.com/office/officeart/2016/7/layout/RepeatingBendingProcessNew"/>
    <dgm:cxn modelId="{4F50EC68-F42B-46B7-BD5D-D45331CDEBCF}" type="presOf" srcId="{CD7D0B0E-B8B4-4A9E-874A-0F2F442D6021}" destId="{1E14EB87-CCB6-4634-9D1A-1F27DDB2380A}" srcOrd="0" destOrd="0" presId="urn:microsoft.com/office/officeart/2016/7/layout/RepeatingBendingProcessNew"/>
    <dgm:cxn modelId="{256E1F4B-7B82-4889-AA3E-38BD68F9106E}" type="presOf" srcId="{7501FD30-4B30-4425-9621-5D7BB4199582}" destId="{0119DA4C-538F-47AA-A188-8974788C30A2}" srcOrd="0" destOrd="0" presId="urn:microsoft.com/office/officeart/2016/7/layout/RepeatingBendingProcessNew"/>
    <dgm:cxn modelId="{0066C06E-56E2-499A-B3AC-A36E83E6A120}" srcId="{5EDF931E-1594-43DF-97A9-E348B5393310}" destId="{C6FAD043-4F67-4C7B-A573-D614CAB0B89C}" srcOrd="1" destOrd="0" parTransId="{74D41D88-AED3-49EC-88ED-D89B4EBF7D27}" sibTransId="{744788E1-65AF-400A-A253-6F5080579BC0}"/>
    <dgm:cxn modelId="{E8E95851-FA91-4E86-BDF8-0309A8198A90}" type="presOf" srcId="{E94C4711-33C6-410F-ADC3-5BE6C5CA3A09}" destId="{5C174347-398E-4A33-A3F3-9B58A3077279}" srcOrd="0" destOrd="0" presId="urn:microsoft.com/office/officeart/2016/7/layout/RepeatingBendingProcessNew"/>
    <dgm:cxn modelId="{16551155-F33E-440C-AA28-5C506646BC5C}" type="presOf" srcId="{E94C4711-33C6-410F-ADC3-5BE6C5CA3A09}" destId="{38197810-6ECA-4961-B4BF-4AE76D612D1D}" srcOrd="1" destOrd="0" presId="urn:microsoft.com/office/officeart/2016/7/layout/RepeatingBendingProcessNew"/>
    <dgm:cxn modelId="{25DFF658-C09C-4B1F-A07A-27D7222CA086}" type="presOf" srcId="{818F4102-8AD9-4E36-99B0-092E1E8C94AE}" destId="{DF9896B0-DE2A-4689-ADF2-55260F015508}" srcOrd="0" destOrd="0" presId="urn:microsoft.com/office/officeart/2016/7/layout/RepeatingBendingProcessNew"/>
    <dgm:cxn modelId="{167B7280-75CF-48E3-A1DC-152B39FA6C90}" type="presOf" srcId="{744788E1-65AF-400A-A253-6F5080579BC0}" destId="{1E521036-8B20-490E-A84F-778BA88E863A}" srcOrd="1" destOrd="0" presId="urn:microsoft.com/office/officeart/2016/7/layout/RepeatingBendingProcessNew"/>
    <dgm:cxn modelId="{72E91CA9-2605-48D3-BDBA-DD3821F040C3}" type="presOf" srcId="{6484E110-4D54-4682-8ABD-47579BE055E8}" destId="{45CCC71B-960C-4F29-896E-4D1E4A207B55}" srcOrd="1" destOrd="0" presId="urn:microsoft.com/office/officeart/2016/7/layout/RepeatingBendingProcessNew"/>
    <dgm:cxn modelId="{394DBAAA-0C56-4373-8206-40867FF94466}" srcId="{5EDF931E-1594-43DF-97A9-E348B5393310}" destId="{4238E04C-F6D4-47D7-9982-586852C8A14B}" srcOrd="3" destOrd="0" parTransId="{95C5788C-404E-4088-BE74-CE7483DF913B}" sibTransId="{E94C4711-33C6-410F-ADC3-5BE6C5CA3A09}"/>
    <dgm:cxn modelId="{07A80BB3-4156-4675-9519-DD081864F78C}" srcId="{5EDF931E-1594-43DF-97A9-E348B5393310}" destId="{FDA1FAB8-AF48-49CE-B68C-B2638A53292A}" srcOrd="4" destOrd="0" parTransId="{46A084D8-C0E9-4BA4-A5C0-0B0CA5E51476}" sibTransId="{818F4102-8AD9-4E36-99B0-092E1E8C94AE}"/>
    <dgm:cxn modelId="{2896CCB3-4E0C-4CFF-9741-0DB817CCF59A}" type="presOf" srcId="{0FEB6213-0DEF-48F6-A060-84DE642D6EC2}" destId="{51001626-63B0-4885-A569-B9568FE1E672}" srcOrd="0" destOrd="0" presId="urn:microsoft.com/office/officeart/2016/7/layout/RepeatingBendingProcessNew"/>
    <dgm:cxn modelId="{C75839B9-ACEB-4A30-B653-E9AD3C876440}" srcId="{5EDF931E-1594-43DF-97A9-E348B5393310}" destId="{0FEB6213-0DEF-48F6-A060-84DE642D6EC2}" srcOrd="0" destOrd="0" parTransId="{D66D3CE4-F0A1-4FAD-AAEF-91EF95C8B848}" sibTransId="{6484E110-4D54-4682-8ABD-47579BE055E8}"/>
    <dgm:cxn modelId="{7F8731BA-9099-4ED4-83C6-49F3523326C4}" srcId="{5EDF931E-1594-43DF-97A9-E348B5393310}" destId="{43B15142-A84B-475A-B52C-19B71D883804}" srcOrd="2" destOrd="0" parTransId="{A6070E84-379A-4147-87F9-DC4FCE8EA216}" sibTransId="{7501FD30-4B30-4425-9621-5D7BB4199582}"/>
    <dgm:cxn modelId="{F6243CC3-45B5-4973-922A-01FBE3401781}" type="presOf" srcId="{4238E04C-F6D4-47D7-9982-586852C8A14B}" destId="{DE4279D1-AE6B-43D5-83E1-6B55A23E69FE}" srcOrd="0" destOrd="0" presId="urn:microsoft.com/office/officeart/2016/7/layout/RepeatingBendingProcessNew"/>
    <dgm:cxn modelId="{64A038C8-E8B4-48F3-9921-2DB8AA56477E}" type="presOf" srcId="{7501FD30-4B30-4425-9621-5D7BB4199582}" destId="{BA2A5ADB-9EEE-43EC-AACB-06304B68CACF}" srcOrd="1" destOrd="0" presId="urn:microsoft.com/office/officeart/2016/7/layout/RepeatingBendingProcessNew"/>
    <dgm:cxn modelId="{7CB6E3E2-498C-4BB7-BF25-200E20FD63C5}" type="presOf" srcId="{5EDF931E-1594-43DF-97A9-E348B5393310}" destId="{FBA33914-6627-40B9-ABFF-6BB978F4F786}" srcOrd="0" destOrd="0" presId="urn:microsoft.com/office/officeart/2016/7/layout/RepeatingBendingProcessNew"/>
    <dgm:cxn modelId="{DB3F9EA4-8EED-411C-99D5-6A51531DDC89}" type="presParOf" srcId="{FBA33914-6627-40B9-ABFF-6BB978F4F786}" destId="{51001626-63B0-4885-A569-B9568FE1E672}" srcOrd="0" destOrd="0" presId="urn:microsoft.com/office/officeart/2016/7/layout/RepeatingBendingProcessNew"/>
    <dgm:cxn modelId="{630CC2F8-4150-4E81-99FE-FAAA8CE9E5AC}" type="presParOf" srcId="{FBA33914-6627-40B9-ABFF-6BB978F4F786}" destId="{31A45123-17DD-4DDB-9E74-82DE251117CA}" srcOrd="1" destOrd="0" presId="urn:microsoft.com/office/officeart/2016/7/layout/RepeatingBendingProcessNew"/>
    <dgm:cxn modelId="{52B2351A-053C-4548-91C2-D769DC9F2C26}" type="presParOf" srcId="{31A45123-17DD-4DDB-9E74-82DE251117CA}" destId="{45CCC71B-960C-4F29-896E-4D1E4A207B55}" srcOrd="0" destOrd="0" presId="urn:microsoft.com/office/officeart/2016/7/layout/RepeatingBendingProcessNew"/>
    <dgm:cxn modelId="{25B9F84B-C5C7-4FE4-ACF0-554E954F6019}" type="presParOf" srcId="{FBA33914-6627-40B9-ABFF-6BB978F4F786}" destId="{E8C0F7E4-59BF-40D1-8064-EE72CAE755F4}" srcOrd="2" destOrd="0" presId="urn:microsoft.com/office/officeart/2016/7/layout/RepeatingBendingProcessNew"/>
    <dgm:cxn modelId="{5C4D760D-765E-4996-856C-037371D41D64}" type="presParOf" srcId="{FBA33914-6627-40B9-ABFF-6BB978F4F786}" destId="{B5B38A7C-3262-4033-AB1A-37BB6913AFFB}" srcOrd="3" destOrd="0" presId="urn:microsoft.com/office/officeart/2016/7/layout/RepeatingBendingProcessNew"/>
    <dgm:cxn modelId="{FC38EC1A-B1CF-44BB-9451-898996A9E454}" type="presParOf" srcId="{B5B38A7C-3262-4033-AB1A-37BB6913AFFB}" destId="{1E521036-8B20-490E-A84F-778BA88E863A}" srcOrd="0" destOrd="0" presId="urn:microsoft.com/office/officeart/2016/7/layout/RepeatingBendingProcessNew"/>
    <dgm:cxn modelId="{1C4D714A-0E1F-449E-854F-C42BFE4548E4}" type="presParOf" srcId="{FBA33914-6627-40B9-ABFF-6BB978F4F786}" destId="{C90EEBDA-C32B-41DB-A94A-B96C5C89C6C8}" srcOrd="4" destOrd="0" presId="urn:microsoft.com/office/officeart/2016/7/layout/RepeatingBendingProcessNew"/>
    <dgm:cxn modelId="{33B14A53-F28A-4ED5-A998-1A0FAA363FC7}" type="presParOf" srcId="{FBA33914-6627-40B9-ABFF-6BB978F4F786}" destId="{0119DA4C-538F-47AA-A188-8974788C30A2}" srcOrd="5" destOrd="0" presId="urn:microsoft.com/office/officeart/2016/7/layout/RepeatingBendingProcessNew"/>
    <dgm:cxn modelId="{1E3D4BA7-2625-47A3-ADF8-0569D44EC8DB}" type="presParOf" srcId="{0119DA4C-538F-47AA-A188-8974788C30A2}" destId="{BA2A5ADB-9EEE-43EC-AACB-06304B68CACF}" srcOrd="0" destOrd="0" presId="urn:microsoft.com/office/officeart/2016/7/layout/RepeatingBendingProcessNew"/>
    <dgm:cxn modelId="{4389D740-61BC-40C0-A190-E55480A7B600}" type="presParOf" srcId="{FBA33914-6627-40B9-ABFF-6BB978F4F786}" destId="{DE4279D1-AE6B-43D5-83E1-6B55A23E69FE}" srcOrd="6" destOrd="0" presId="urn:microsoft.com/office/officeart/2016/7/layout/RepeatingBendingProcessNew"/>
    <dgm:cxn modelId="{98CBBAAB-7BAB-46CE-99E8-1C02F3C39E9A}" type="presParOf" srcId="{FBA33914-6627-40B9-ABFF-6BB978F4F786}" destId="{5C174347-398E-4A33-A3F3-9B58A3077279}" srcOrd="7" destOrd="0" presId="urn:microsoft.com/office/officeart/2016/7/layout/RepeatingBendingProcessNew"/>
    <dgm:cxn modelId="{757F273F-D2F5-4749-9409-0AB7372AEB35}" type="presParOf" srcId="{5C174347-398E-4A33-A3F3-9B58A3077279}" destId="{38197810-6ECA-4961-B4BF-4AE76D612D1D}" srcOrd="0" destOrd="0" presId="urn:microsoft.com/office/officeart/2016/7/layout/RepeatingBendingProcessNew"/>
    <dgm:cxn modelId="{01C06A1E-E9D5-499F-89C9-483A91BC0103}" type="presParOf" srcId="{FBA33914-6627-40B9-ABFF-6BB978F4F786}" destId="{6A61AB23-BA3C-48F2-B96C-863D6E941341}" srcOrd="8" destOrd="0" presId="urn:microsoft.com/office/officeart/2016/7/layout/RepeatingBendingProcessNew"/>
    <dgm:cxn modelId="{43AE428E-443B-4CC2-97C2-84ED5B52BBC3}" type="presParOf" srcId="{FBA33914-6627-40B9-ABFF-6BB978F4F786}" destId="{DF9896B0-DE2A-4689-ADF2-55260F015508}" srcOrd="9" destOrd="0" presId="urn:microsoft.com/office/officeart/2016/7/layout/RepeatingBendingProcessNew"/>
    <dgm:cxn modelId="{A24851B5-5411-448A-9AAB-712297C92F40}" type="presParOf" srcId="{DF9896B0-DE2A-4689-ADF2-55260F015508}" destId="{0CEC50A9-2EB2-4E13-880A-F0D39390E8C6}" srcOrd="0" destOrd="0" presId="urn:microsoft.com/office/officeart/2016/7/layout/RepeatingBendingProcessNew"/>
    <dgm:cxn modelId="{73FCFE93-D961-4864-B023-67FD8DF66589}" type="presParOf" srcId="{FBA33914-6627-40B9-ABFF-6BB978F4F786}" destId="{1E14EB87-CCB6-4634-9D1A-1F27DDB2380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45123-17DD-4DDB-9E74-82DE251117CA}">
      <dsp:nvSpPr>
        <dsp:cNvPr id="0" name=""/>
        <dsp:cNvSpPr/>
      </dsp:nvSpPr>
      <dsp:spPr>
        <a:xfrm>
          <a:off x="3175212" y="1393304"/>
          <a:ext cx="6981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817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6081" y="1435380"/>
        <a:ext cx="36438" cy="7287"/>
      </dsp:txXfrm>
    </dsp:sp>
    <dsp:sp modelId="{51001626-63B0-4885-A569-B9568FE1E672}">
      <dsp:nvSpPr>
        <dsp:cNvPr id="0" name=""/>
        <dsp:cNvSpPr/>
      </dsp:nvSpPr>
      <dsp:spPr>
        <a:xfrm>
          <a:off x="8417" y="488445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Tổng quan về bài toán MOT</a:t>
          </a:r>
          <a:endParaRPr lang="en-US" sz="2800" kern="1200"/>
        </a:p>
      </dsp:txBody>
      <dsp:txXfrm>
        <a:off x="8417" y="488445"/>
        <a:ext cx="3168595" cy="1901157"/>
      </dsp:txXfrm>
    </dsp:sp>
    <dsp:sp modelId="{B5B38A7C-3262-4033-AB1A-37BB6913AFFB}">
      <dsp:nvSpPr>
        <dsp:cNvPr id="0" name=""/>
        <dsp:cNvSpPr/>
      </dsp:nvSpPr>
      <dsp:spPr>
        <a:xfrm>
          <a:off x="7072584" y="1393304"/>
          <a:ext cx="6981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817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03453" y="1435380"/>
        <a:ext cx="36438" cy="7287"/>
      </dsp:txXfrm>
    </dsp:sp>
    <dsp:sp modelId="{E8C0F7E4-59BF-40D1-8064-EE72CAE755F4}">
      <dsp:nvSpPr>
        <dsp:cNvPr id="0" name=""/>
        <dsp:cNvSpPr/>
      </dsp:nvSpPr>
      <dsp:spPr>
        <a:xfrm>
          <a:off x="3905789" y="488445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Thuật toán Hungary</a:t>
          </a:r>
          <a:endParaRPr lang="en-US" sz="2800" kern="1200"/>
        </a:p>
      </dsp:txBody>
      <dsp:txXfrm>
        <a:off x="3905789" y="488445"/>
        <a:ext cx="3168595" cy="1901157"/>
      </dsp:txXfrm>
    </dsp:sp>
    <dsp:sp modelId="{0119DA4C-538F-47AA-A188-8974788C30A2}">
      <dsp:nvSpPr>
        <dsp:cNvPr id="0" name=""/>
        <dsp:cNvSpPr/>
      </dsp:nvSpPr>
      <dsp:spPr>
        <a:xfrm>
          <a:off x="1592714" y="2387803"/>
          <a:ext cx="7794744" cy="698176"/>
        </a:xfrm>
        <a:custGeom>
          <a:avLst/>
          <a:gdLst/>
          <a:ahLst/>
          <a:cxnLst/>
          <a:rect l="0" t="0" r="0" b="0"/>
          <a:pathLst>
            <a:path>
              <a:moveTo>
                <a:pt x="7794744" y="0"/>
              </a:moveTo>
              <a:lnTo>
                <a:pt x="7794744" y="366188"/>
              </a:lnTo>
              <a:lnTo>
                <a:pt x="0" y="366188"/>
              </a:lnTo>
              <a:lnTo>
                <a:pt x="0" y="69817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4368" y="2733247"/>
        <a:ext cx="391436" cy="7287"/>
      </dsp:txXfrm>
    </dsp:sp>
    <dsp:sp modelId="{C90EEBDA-C32B-41DB-A94A-B96C5C89C6C8}">
      <dsp:nvSpPr>
        <dsp:cNvPr id="0" name=""/>
        <dsp:cNvSpPr/>
      </dsp:nvSpPr>
      <dsp:spPr>
        <a:xfrm>
          <a:off x="7803161" y="488445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Bộ lọc Kalman</a:t>
          </a:r>
          <a:endParaRPr lang="en-US" sz="2800" kern="1200"/>
        </a:p>
      </dsp:txBody>
      <dsp:txXfrm>
        <a:off x="7803161" y="488445"/>
        <a:ext cx="3168595" cy="1901157"/>
      </dsp:txXfrm>
    </dsp:sp>
    <dsp:sp modelId="{5C174347-398E-4A33-A3F3-9B58A3077279}">
      <dsp:nvSpPr>
        <dsp:cNvPr id="0" name=""/>
        <dsp:cNvSpPr/>
      </dsp:nvSpPr>
      <dsp:spPr>
        <a:xfrm>
          <a:off x="3175212" y="4023238"/>
          <a:ext cx="6981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817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6081" y="4065314"/>
        <a:ext cx="36438" cy="7287"/>
      </dsp:txXfrm>
    </dsp:sp>
    <dsp:sp modelId="{DE4279D1-AE6B-43D5-83E1-6B55A23E69FE}">
      <dsp:nvSpPr>
        <dsp:cNvPr id="0" name=""/>
        <dsp:cNvSpPr/>
      </dsp:nvSpPr>
      <dsp:spPr>
        <a:xfrm>
          <a:off x="8417" y="3118379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Thuật toán “Simple online and real-time tracking” (SORT)</a:t>
          </a:r>
          <a:endParaRPr lang="en-US" sz="2800" kern="1200"/>
        </a:p>
      </dsp:txBody>
      <dsp:txXfrm>
        <a:off x="8417" y="3118379"/>
        <a:ext cx="3168595" cy="1901157"/>
      </dsp:txXfrm>
    </dsp:sp>
    <dsp:sp modelId="{DF9896B0-DE2A-4689-ADF2-55260F015508}">
      <dsp:nvSpPr>
        <dsp:cNvPr id="0" name=""/>
        <dsp:cNvSpPr/>
      </dsp:nvSpPr>
      <dsp:spPr>
        <a:xfrm>
          <a:off x="7072584" y="4023238"/>
          <a:ext cx="6981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817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03453" y="4065314"/>
        <a:ext cx="36438" cy="7287"/>
      </dsp:txXfrm>
    </dsp:sp>
    <dsp:sp modelId="{6A61AB23-BA3C-48F2-B96C-863D6E941341}">
      <dsp:nvSpPr>
        <dsp:cNvPr id="0" name=""/>
        <dsp:cNvSpPr/>
      </dsp:nvSpPr>
      <dsp:spPr>
        <a:xfrm>
          <a:off x="3905789" y="3118379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Thuật toán DeepSORT</a:t>
          </a:r>
          <a:endParaRPr lang="en-US" sz="2800" kern="1200"/>
        </a:p>
      </dsp:txBody>
      <dsp:txXfrm>
        <a:off x="3905789" y="3118379"/>
        <a:ext cx="3168595" cy="1901157"/>
      </dsp:txXfrm>
    </dsp:sp>
    <dsp:sp modelId="{1E14EB87-CCB6-4634-9D1A-1F27DDB2380A}">
      <dsp:nvSpPr>
        <dsp:cNvPr id="0" name=""/>
        <dsp:cNvSpPr/>
      </dsp:nvSpPr>
      <dsp:spPr>
        <a:xfrm>
          <a:off x="7803161" y="3118379"/>
          <a:ext cx="3168595" cy="1901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64" tIns="162977" rIns="155264" bIns="16297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Thuật toán Bytetrack</a:t>
          </a:r>
          <a:endParaRPr lang="en-US" sz="2800" kern="1200"/>
        </a:p>
      </dsp:txBody>
      <dsp:txXfrm>
        <a:off x="7803161" y="3118379"/>
        <a:ext cx="3168595" cy="1901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A6899-6B9A-4754-9B28-DCDD149D7F8F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E66CF-46FD-4967-B808-28DD62236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2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IDF1: Identity F1-score -&gt; khả năng gán đúng một id cho mỗi obj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66CF-46FD-4967-B808-28DD622361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66CF-46FD-4967-B808-28DD622361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0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Similarity#1: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MonL-Regu"/>
              </a:rPr>
              <a:t>IoU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MonL-Regu"/>
              </a:rPr>
              <a:t>, Re-ID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NimbusMonL-Regu"/>
              </a:rPr>
              <a:t>Similarity#1: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imbusMonL-Regu"/>
              </a:rPr>
              <a:t>IoU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66CF-46FD-4967-B808-28DD622361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66CF-46FD-4967-B808-28DD622361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5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66CF-46FD-4967-B808-28DD622361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8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9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3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4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0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0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3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8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9/19/2024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3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es intersecting at pushpin">
            <a:extLst>
              <a:ext uri="{FF2B5EF4-FFF2-40B4-BE49-F238E27FC236}">
                <a16:creationId xmlns:a16="http://schemas.microsoft.com/office/drawing/2014/main" id="{70927FE6-3C17-4F01-763F-6E588A4B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391" b="6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823F6-7750-7C60-6534-FCA6C0E48A93}"/>
              </a:ext>
            </a:extLst>
          </p:cNvPr>
          <p:cNvSpPr txBox="1"/>
          <p:nvPr/>
        </p:nvSpPr>
        <p:spPr>
          <a:xfrm>
            <a:off x="960120" y="640080"/>
            <a:ext cx="10268712" cy="32278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cap="all" spc="120" dirty="0">
                <a:latin typeface="+mj-lt"/>
                <a:ea typeface="+mj-ea"/>
                <a:cs typeface="+mj-cs"/>
              </a:rPr>
              <a:t>MULTIPLE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261616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Hungary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2.1. </a:t>
            </a:r>
            <a:r>
              <a:rPr lang="en-US" sz="2800" b="1" dirty="0" err="1">
                <a:solidFill>
                  <a:srgbClr val="FF0000"/>
                </a:solidFill>
              </a:rPr>
              <a:t>Giới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thiệu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3775-CCD0-667D-52F4-D5136852E370}"/>
              </a:ext>
            </a:extLst>
          </p:cNvPr>
          <p:cNvSpPr txBox="1"/>
          <p:nvPr/>
        </p:nvSpPr>
        <p:spPr>
          <a:xfrm>
            <a:off x="786581" y="1543665"/>
            <a:ext cx="996007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triên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bố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1955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: Cho n </a:t>
            </a:r>
            <a:r>
              <a:rPr lang="en-US" sz="2000" dirty="0" err="1"/>
              <a:t>người</a:t>
            </a:r>
            <a:r>
              <a:rPr lang="en-US" sz="2000" dirty="0"/>
              <a:t> (</a:t>
            </a:r>
            <a:r>
              <a:rPr lang="en-US" sz="2000" dirty="0" err="1"/>
              <a:t>i</a:t>
            </a:r>
            <a:r>
              <a:rPr lang="en-US" sz="2000" dirty="0"/>
              <a:t> = 1, …, n) </a:t>
            </a:r>
            <a:r>
              <a:rPr lang="en-US" sz="2000" dirty="0" err="1"/>
              <a:t>và</a:t>
            </a:r>
            <a:r>
              <a:rPr lang="en-US" sz="2000" dirty="0"/>
              <a:t> n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(j = 1, …, n). Giao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j </a:t>
            </a:r>
            <a:r>
              <a:rPr lang="en-US" sz="2000" dirty="0" err="1"/>
              <a:t>cần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ci,j</a:t>
            </a:r>
            <a:r>
              <a:rPr lang="en-US" sz="2000" dirty="0"/>
              <a:t>. Chia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mọi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sao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000" b="1" dirty="0"/>
              <a:t>Liên </a:t>
            </a:r>
            <a:r>
              <a:rPr lang="en-US" sz="2000" b="1" dirty="0" err="1"/>
              <a:t>hệ</a:t>
            </a:r>
            <a:r>
              <a:rPr lang="en-US" sz="2000" b="1" dirty="0"/>
              <a:t> Object tracking: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Có</a:t>
            </a:r>
            <a:r>
              <a:rPr lang="en-US" sz="2000" dirty="0"/>
              <a:t> n detection( </a:t>
            </a:r>
            <a:r>
              <a:rPr lang="en-US" sz="2000" dirty="0" err="1"/>
              <a:t>i</a:t>
            </a:r>
            <a:r>
              <a:rPr lang="en-US" sz="2000" dirty="0"/>
              <a:t> = 1, …, n) </a:t>
            </a:r>
            <a:r>
              <a:rPr lang="en-US" sz="2000" dirty="0" err="1"/>
              <a:t>và</a:t>
            </a:r>
            <a:r>
              <a:rPr lang="en-US" sz="2000" dirty="0"/>
              <a:t> n track predicted (j = 1,..,n). Liên </a:t>
            </a:r>
            <a:r>
              <a:rPr lang="en-US" sz="2000" dirty="0" err="1"/>
              <a:t>kết</a:t>
            </a:r>
            <a:r>
              <a:rPr lang="en-US" sz="2000" dirty="0"/>
              <a:t> detection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track j </a:t>
            </a:r>
            <a:r>
              <a:rPr lang="en-US" sz="2000" dirty="0" err="1"/>
              <a:t>mất</a:t>
            </a:r>
            <a:r>
              <a:rPr lang="en-US" sz="2000" dirty="0"/>
              <a:t> </a:t>
            </a: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D (</a:t>
            </a: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vector).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sao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sai</a:t>
            </a:r>
            <a:r>
              <a:rPr lang="en-US" sz="2000" dirty="0"/>
              <a:t> </a:t>
            </a:r>
            <a:r>
              <a:rPr lang="en-US" sz="2000" dirty="0" err="1"/>
              <a:t>lệch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89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Hungary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2.2. </a:t>
            </a:r>
            <a:r>
              <a:rPr lang="en-US" sz="2800" b="1" dirty="0" err="1">
                <a:solidFill>
                  <a:srgbClr val="FF0000"/>
                </a:solidFill>
              </a:rPr>
              <a:t>Hướng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giải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quyết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D7EC3-0FD8-83E0-C358-D782BD8843EB}"/>
              </a:ext>
            </a:extLst>
          </p:cNvPr>
          <p:cNvSpPr txBox="1"/>
          <p:nvPr/>
        </p:nvSpPr>
        <p:spPr>
          <a:xfrm>
            <a:off x="727587" y="1455174"/>
            <a:ext cx="10628671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Gọi</a:t>
            </a:r>
            <a:r>
              <a:rPr lang="en-US" sz="2000" dirty="0"/>
              <a:t> ma </a:t>
            </a:r>
            <a:r>
              <a:rPr lang="en-US" sz="2000" dirty="0" err="1"/>
              <a:t>trận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Bước</a:t>
            </a:r>
            <a:r>
              <a:rPr lang="en-US" sz="2000" dirty="0"/>
              <a:t> 1: </a:t>
            </a:r>
            <a:r>
              <a:rPr lang="en-US" sz="2000" dirty="0" err="1"/>
              <a:t>Trừ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. </a:t>
            </a:r>
            <a:r>
              <a:rPr lang="en-US" sz="2000" dirty="0" err="1"/>
              <a:t>Trừ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cột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Ma </a:t>
            </a:r>
            <a:r>
              <a:rPr lang="en-US" sz="2000" dirty="0" err="1">
                <a:sym typeface="Wingdings" panose="05000000000000000000" pitchFamily="2" charset="2"/>
              </a:rPr>
              <a:t>trận</a:t>
            </a:r>
            <a:r>
              <a:rPr lang="en-US" sz="2000" dirty="0">
                <a:sym typeface="Wingdings" panose="05000000000000000000" pitchFamily="2" charset="2"/>
              </a:rPr>
              <a:t> C’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ym typeface="Wingdings" panose="05000000000000000000" pitchFamily="2" charset="2"/>
              </a:rPr>
              <a:t>Bước</a:t>
            </a:r>
            <a:r>
              <a:rPr lang="en-US" sz="2000" dirty="0">
                <a:sym typeface="Wingdings" panose="05000000000000000000" pitchFamily="2" charset="2"/>
              </a:rPr>
              <a:t> 2: </a:t>
            </a:r>
            <a:r>
              <a:rPr lang="en-US" sz="2000" dirty="0" err="1">
                <a:sym typeface="Wingdings" panose="05000000000000000000" pitchFamily="2" charset="2"/>
              </a:rPr>
              <a:t>Vẽ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tố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thiểu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ngang</a:t>
            </a:r>
            <a:r>
              <a:rPr lang="en-US" sz="2000" dirty="0">
                <a:sym typeface="Wingdings" panose="05000000000000000000" pitchFamily="2" charset="2"/>
              </a:rPr>
              <a:t> / </a:t>
            </a:r>
            <a:r>
              <a:rPr lang="en-US" sz="2000" dirty="0" err="1">
                <a:sym typeface="Wingdings" panose="05000000000000000000" pitchFamily="2" charset="2"/>
              </a:rPr>
              <a:t>dọc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</a:t>
            </a:r>
            <a:r>
              <a:rPr lang="en-US" sz="2000" dirty="0">
                <a:sym typeface="Wingdings" panose="05000000000000000000" pitchFamily="2" charset="2"/>
              </a:rPr>
              <a:t> qua </a:t>
            </a:r>
            <a:r>
              <a:rPr lang="en-US" sz="2000" dirty="0" err="1">
                <a:sym typeface="Wingdings" panose="05000000000000000000" pitchFamily="2" charset="2"/>
              </a:rPr>
              <a:t>tất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cả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điểm</a:t>
            </a:r>
            <a:r>
              <a:rPr lang="en-US" sz="2000" dirty="0">
                <a:sym typeface="Wingdings" panose="05000000000000000000" pitchFamily="2" charset="2"/>
              </a:rPr>
              <a:t> 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ym typeface="Wingdings" panose="05000000000000000000" pitchFamily="2" charset="2"/>
              </a:rPr>
              <a:t>Bước</a:t>
            </a:r>
            <a:r>
              <a:rPr lang="en-US" sz="2000" dirty="0">
                <a:sym typeface="Wingdings" panose="05000000000000000000" pitchFamily="2" charset="2"/>
              </a:rPr>
              <a:t> 3: </a:t>
            </a:r>
            <a:r>
              <a:rPr lang="en-US" sz="2000" dirty="0" err="1">
                <a:sym typeface="Wingdings" panose="05000000000000000000" pitchFamily="2" charset="2"/>
              </a:rPr>
              <a:t>Nếu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số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bằng</a:t>
            </a:r>
            <a:r>
              <a:rPr lang="en-US" sz="2000" dirty="0">
                <a:sym typeface="Wingdings" panose="05000000000000000000" pitchFamily="2" charset="2"/>
              </a:rPr>
              <a:t> n  </a:t>
            </a:r>
            <a:r>
              <a:rPr lang="en-US" sz="2000" dirty="0" err="1">
                <a:sym typeface="Wingdings" panose="05000000000000000000" pitchFamily="2" charset="2"/>
              </a:rPr>
              <a:t>dừng</a:t>
            </a:r>
            <a:r>
              <a:rPr lang="en-US" sz="2000" dirty="0">
                <a:sym typeface="Wingdings" panose="05000000000000000000" pitchFamily="2" charset="2"/>
              </a:rPr>
              <a:t>. </a:t>
            </a:r>
            <a:r>
              <a:rPr lang="en-US" sz="2000" dirty="0" err="1">
                <a:sym typeface="Wingdings" panose="05000000000000000000" pitchFamily="2" charset="2"/>
              </a:rPr>
              <a:t>Nếu</a:t>
            </a:r>
            <a:r>
              <a:rPr lang="en-US" sz="2000" dirty="0">
                <a:sym typeface="Wingdings" panose="05000000000000000000" pitchFamily="2" charset="2"/>
              </a:rPr>
              <a:t> &lt; n qua </a:t>
            </a:r>
            <a:r>
              <a:rPr lang="en-US" sz="2000" dirty="0" err="1">
                <a:sym typeface="Wingdings" panose="05000000000000000000" pitchFamily="2" charset="2"/>
              </a:rPr>
              <a:t>bước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kế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ym typeface="Wingdings" panose="05000000000000000000" pitchFamily="2" charset="2"/>
              </a:rPr>
              <a:t>Bước</a:t>
            </a:r>
            <a:r>
              <a:rPr lang="en-US" sz="2000" dirty="0">
                <a:sym typeface="Wingdings" panose="05000000000000000000" pitchFamily="2" charset="2"/>
              </a:rPr>
              <a:t> 4: </a:t>
            </a:r>
            <a:r>
              <a:rPr lang="en-US" sz="2000" dirty="0" err="1">
                <a:sym typeface="Wingdings" panose="05000000000000000000" pitchFamily="2" charset="2"/>
              </a:rPr>
              <a:t>Đánh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dấu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hàng</a:t>
            </a:r>
            <a:r>
              <a:rPr lang="en-US" sz="2000" dirty="0">
                <a:sym typeface="Wingdings" panose="05000000000000000000" pitchFamily="2" charset="2"/>
              </a:rPr>
              <a:t> / </a:t>
            </a:r>
            <a:r>
              <a:rPr lang="en-US" sz="2000" dirty="0" err="1">
                <a:sym typeface="Wingdings" panose="05000000000000000000" pitchFamily="2" charset="2"/>
              </a:rPr>
              <a:t>cột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có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</a:t>
            </a:r>
            <a:r>
              <a:rPr lang="en-US" sz="2000" dirty="0">
                <a:sym typeface="Wingdings" panose="05000000000000000000" pitchFamily="2" charset="2"/>
              </a:rPr>
              <a:t> qua. </a:t>
            </a:r>
            <a:r>
              <a:rPr lang="en-US" sz="2000" dirty="0" err="1">
                <a:sym typeface="Wingdings" panose="05000000000000000000" pitchFamily="2" charset="2"/>
              </a:rPr>
              <a:t>Tìm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phần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tử</a:t>
            </a:r>
            <a:r>
              <a:rPr lang="en-US" sz="2000" dirty="0">
                <a:sym typeface="Wingdings" panose="05000000000000000000" pitchFamily="2" charset="2"/>
              </a:rPr>
              <a:t> min </a:t>
            </a: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hang / </a:t>
            </a:r>
            <a:r>
              <a:rPr lang="en-US" sz="2000" dirty="0" err="1">
                <a:sym typeface="Wingdings" panose="05000000000000000000" pitchFamily="2" charset="2"/>
              </a:rPr>
              <a:t>cột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chưa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có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</a:t>
            </a:r>
            <a:r>
              <a:rPr lang="en-US" sz="2000" dirty="0">
                <a:sym typeface="Wingdings" panose="05000000000000000000" pitchFamily="2" charset="2"/>
              </a:rPr>
              <a:t> qua. </a:t>
            </a:r>
            <a:r>
              <a:rPr lang="en-US" sz="2000" dirty="0" err="1">
                <a:sym typeface="Wingdings" panose="05000000000000000000" pitchFamily="2" charset="2"/>
              </a:rPr>
              <a:t>Trừ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hàng</a:t>
            </a:r>
            <a:r>
              <a:rPr lang="en-US" sz="2000" dirty="0">
                <a:sym typeface="Wingdings" panose="05000000000000000000" pitchFamily="2" charset="2"/>
              </a:rPr>
              <a:t>  </a:t>
            </a:r>
            <a:r>
              <a:rPr lang="en-US" sz="2000" dirty="0" err="1">
                <a:sym typeface="Wingdings" panose="05000000000000000000" pitchFamily="2" charset="2"/>
              </a:rPr>
              <a:t>chưa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có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</a:t>
            </a:r>
            <a:r>
              <a:rPr lang="en-US" sz="2000" dirty="0">
                <a:sym typeface="Wingdings" panose="05000000000000000000" pitchFamily="2" charset="2"/>
              </a:rPr>
              <a:t> qua </a:t>
            </a:r>
            <a:r>
              <a:rPr lang="en-US" sz="2000" dirty="0" err="1">
                <a:sym typeface="Wingdings" panose="05000000000000000000" pitchFamily="2" charset="2"/>
              </a:rPr>
              <a:t>cho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phần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đó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cộng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cột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có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đường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đi</a:t>
            </a:r>
            <a:r>
              <a:rPr lang="en-US" sz="2000" dirty="0">
                <a:sym typeface="Wingdings" panose="05000000000000000000" pitchFamily="2" charset="2"/>
              </a:rPr>
              <a:t> qua </a:t>
            </a:r>
            <a:r>
              <a:rPr lang="en-US" sz="2000" dirty="0" err="1">
                <a:sym typeface="Wingdings" panose="05000000000000000000" pitchFamily="2" charset="2"/>
              </a:rPr>
              <a:t>cho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phần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đó</a:t>
            </a:r>
            <a:r>
              <a:rPr lang="en-US" sz="2000" dirty="0">
                <a:sym typeface="Wingdings" panose="05000000000000000000" pitchFamily="2" charset="2"/>
              </a:rPr>
              <a:t>. Quay </a:t>
            </a:r>
            <a:r>
              <a:rPr lang="en-US" sz="2000" dirty="0" err="1">
                <a:sym typeface="Wingdings" panose="05000000000000000000" pitchFamily="2" charset="2"/>
              </a:rPr>
              <a:t>lại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bước</a:t>
            </a:r>
            <a:r>
              <a:rPr lang="en-US" sz="2000" dirty="0">
                <a:sym typeface="Wingdings" panose="05000000000000000000" pitchFamily="2" charset="2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35198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3. </a:t>
            </a:r>
            <a:r>
              <a:rPr lang="en-US" sz="3600" b="1" dirty="0" err="1">
                <a:solidFill>
                  <a:srgbClr val="FF0000"/>
                </a:solidFill>
              </a:rPr>
              <a:t>Bộ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lọc</a:t>
            </a:r>
            <a:r>
              <a:rPr lang="en-US" sz="3600" b="1" dirty="0">
                <a:solidFill>
                  <a:srgbClr val="FF0000"/>
                </a:solidFill>
              </a:rPr>
              <a:t> Kalman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3.1. </a:t>
            </a:r>
            <a:r>
              <a:rPr lang="en-US" sz="2800" b="1" dirty="0" err="1">
                <a:solidFill>
                  <a:srgbClr val="FF0000"/>
                </a:solidFill>
              </a:rPr>
              <a:t>Giới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thiệu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D7EC3-0FD8-83E0-C358-D782BD8843EB}"/>
              </a:ext>
            </a:extLst>
          </p:cNvPr>
          <p:cNvSpPr txBox="1"/>
          <p:nvPr/>
        </p:nvSpPr>
        <p:spPr>
          <a:xfrm>
            <a:off x="727587" y="1455174"/>
            <a:ext cx="10628671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Là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mô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hình</a:t>
            </a:r>
            <a:r>
              <a:rPr lang="en-US" sz="2000" dirty="0">
                <a:sym typeface="Wingdings" panose="05000000000000000000" pitchFamily="2" charset="2"/>
              </a:rPr>
              <a:t> Linear – Gaussian State Space, </a:t>
            </a:r>
            <a:r>
              <a:rPr lang="en-US" sz="2000" dirty="0" err="1">
                <a:sym typeface="Wingdings" panose="05000000000000000000" pitchFamily="2" charset="2"/>
              </a:rPr>
              <a:t>được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giới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thiệu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lần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đầu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năm</a:t>
            </a:r>
            <a:r>
              <a:rPr lang="en-US" sz="2000" dirty="0">
                <a:sym typeface="Wingdings" panose="05000000000000000000" pitchFamily="2" charset="2"/>
              </a:rPr>
              <a:t> 1960.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Trong MOT, Kalman filter </a:t>
            </a:r>
            <a:r>
              <a:rPr lang="en-US" sz="2000" dirty="0" err="1">
                <a:sym typeface="Wingdings" panose="05000000000000000000" pitchFamily="2" charset="2"/>
              </a:rPr>
              <a:t>sử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dụng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để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dự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đoán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trạng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thái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đối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tượng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tương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lai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dựa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vào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track </a:t>
            </a: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quá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khứ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và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cập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nhật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lại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detection </a:t>
            </a:r>
            <a:r>
              <a:rPr lang="en-US" sz="2000" dirty="0" err="1">
                <a:sym typeface="Wingdings" panose="05000000000000000000" pitchFamily="2" charset="2"/>
              </a:rPr>
              <a:t>sau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khi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liên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kết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với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track.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C44AB-6675-C3BD-8003-1B47CE58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98" y="2817185"/>
            <a:ext cx="2781688" cy="115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7198-C306-CC01-8D59-DCF02FC83F1A}"/>
              </a:ext>
            </a:extLst>
          </p:cNvPr>
          <p:cNvSpPr txBox="1"/>
          <p:nvPr/>
        </p:nvSpPr>
        <p:spPr>
          <a:xfrm>
            <a:off x="1022555" y="4247535"/>
            <a:ext cx="10628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Trong </a:t>
            </a:r>
            <a:r>
              <a:rPr lang="en-US" dirty="0" err="1"/>
              <a:t>đó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Xk</a:t>
            </a:r>
            <a:r>
              <a:rPr lang="en-US" dirty="0"/>
              <a:t> 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Zk</a:t>
            </a:r>
            <a:r>
              <a:rPr lang="en-US" dirty="0"/>
              <a:t>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Fk</a:t>
            </a:r>
            <a:r>
              <a:rPr lang="en-US" dirty="0"/>
              <a:t>, </a:t>
            </a:r>
            <a:r>
              <a:rPr lang="en-US" dirty="0" err="1"/>
              <a:t>Hk</a:t>
            </a:r>
            <a:r>
              <a:rPr lang="en-US" dirty="0"/>
              <a:t> :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Uk</a:t>
            </a:r>
            <a:r>
              <a:rPr lang="en-US" dirty="0"/>
              <a:t>: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Wk</a:t>
            </a:r>
            <a:r>
              <a:rPr lang="en-US" dirty="0"/>
              <a:t> :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3. </a:t>
            </a:r>
            <a:r>
              <a:rPr lang="en-US" sz="3600" b="1" dirty="0" err="1">
                <a:solidFill>
                  <a:srgbClr val="FF0000"/>
                </a:solidFill>
              </a:rPr>
              <a:t>Bộ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lọc</a:t>
            </a:r>
            <a:r>
              <a:rPr lang="en-US" sz="3600" b="1" dirty="0">
                <a:solidFill>
                  <a:srgbClr val="FF0000"/>
                </a:solidFill>
              </a:rPr>
              <a:t> Kalman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3.2.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bước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xử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lý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D7EC3-0FD8-83E0-C358-D782BD8843EB}"/>
              </a:ext>
            </a:extLst>
          </p:cNvPr>
          <p:cNvSpPr txBox="1"/>
          <p:nvPr/>
        </p:nvSpPr>
        <p:spPr>
          <a:xfrm>
            <a:off x="641555" y="1343683"/>
            <a:ext cx="1062867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ym typeface="Wingdings" panose="05000000000000000000" pitchFamily="2" charset="2"/>
              </a:rPr>
              <a:t>Dự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đoán</a:t>
            </a:r>
            <a:r>
              <a:rPr lang="en-US" sz="2000" b="1" dirty="0">
                <a:sym typeface="Wingdings" panose="05000000000000000000" pitchFamily="2" charset="2"/>
              </a:rPr>
              <a:t> (Prediction):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ym typeface="Wingdings" panose="05000000000000000000" pitchFamily="2" charset="2"/>
              </a:rPr>
              <a:t>- </a:t>
            </a:r>
            <a:r>
              <a:rPr lang="en-US" sz="2000" dirty="0" err="1">
                <a:sym typeface="Wingdings" panose="05000000000000000000" pitchFamily="2" charset="2"/>
              </a:rPr>
              <a:t>Để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dự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đoán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giá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trị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trạng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thái</a:t>
            </a:r>
            <a:r>
              <a:rPr lang="en-US" sz="2000" dirty="0">
                <a:sym typeface="Wingdings" panose="05000000000000000000" pitchFamily="2" charset="2"/>
              </a:rPr>
              <a:t>, ta </a:t>
            </a:r>
            <a:r>
              <a:rPr lang="en-US" sz="2000" dirty="0" err="1">
                <a:sym typeface="Wingdings" panose="05000000000000000000" pitchFamily="2" charset="2"/>
              </a:rPr>
              <a:t>dự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đoán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giá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trị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trung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bình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của</a:t>
            </a:r>
            <a:r>
              <a:rPr lang="en-US" sz="2000" dirty="0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 x </a:t>
            </a:r>
            <a:r>
              <a:rPr lang="en-US" sz="2000" dirty="0" err="1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và</a:t>
            </a:r>
            <a:r>
              <a:rPr lang="en-US" sz="2000" dirty="0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phương</a:t>
            </a:r>
            <a:r>
              <a:rPr lang="en-US" sz="2000" dirty="0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sai</a:t>
            </a:r>
            <a:r>
              <a:rPr lang="en-US" sz="2000" dirty="0">
                <a:solidFill>
                  <a:srgbClr val="1B1B1B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 ∑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B00E6-02C0-95B3-9AE3-73C32D80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35" y="2488619"/>
            <a:ext cx="7766375" cy="1047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E13D1-F44B-A23B-6EB8-800149E9207A}"/>
              </a:ext>
            </a:extLst>
          </p:cNvPr>
          <p:cNvSpPr txBox="1"/>
          <p:nvPr/>
        </p:nvSpPr>
        <p:spPr>
          <a:xfrm>
            <a:off x="641555" y="3429000"/>
            <a:ext cx="1062867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ym typeface="Wingdings" panose="05000000000000000000" pitchFamily="2" charset="2"/>
              </a:rPr>
              <a:t>Cập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nhật</a:t>
            </a:r>
            <a:r>
              <a:rPr lang="en-US" sz="2000" b="1" dirty="0">
                <a:sym typeface="Wingdings" panose="05000000000000000000" pitchFamily="2" charset="2"/>
              </a:rPr>
              <a:t> (Update):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8CCDD-C3BE-58F4-2C05-8D2E95B2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87" y="3780929"/>
            <a:ext cx="2295845" cy="695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847F7D-2CB1-8EF5-E82A-D94B9F285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05" y="4647421"/>
            <a:ext cx="8297433" cy="17337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B2966F-7925-43A9-A8AE-1C28638B231F}"/>
              </a:ext>
            </a:extLst>
          </p:cNvPr>
          <p:cNvSpPr/>
          <p:nvPr/>
        </p:nvSpPr>
        <p:spPr>
          <a:xfrm>
            <a:off x="462116" y="5250426"/>
            <a:ext cx="825910" cy="263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70332-426E-00DA-192E-908D06CA30DA}"/>
              </a:ext>
            </a:extLst>
          </p:cNvPr>
          <p:cNvSpPr txBox="1"/>
          <p:nvPr/>
        </p:nvSpPr>
        <p:spPr>
          <a:xfrm>
            <a:off x="388374" y="4896465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Tóm</a:t>
            </a:r>
            <a:r>
              <a:rPr lang="en-US" b="1" dirty="0"/>
              <a:t> </a:t>
            </a:r>
            <a:r>
              <a:rPr lang="en-US" b="1" dirty="0" err="1"/>
              <a:t>tắt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931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4.1. </a:t>
            </a:r>
            <a:r>
              <a:rPr lang="en-US" sz="2800" b="1" dirty="0" err="1">
                <a:solidFill>
                  <a:srgbClr val="FF0000"/>
                </a:solidFill>
              </a:rPr>
              <a:t>Giới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thiệu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49637-AE7F-FDB4-218D-9FBC84969156}"/>
              </a:ext>
            </a:extLst>
          </p:cNvPr>
          <p:cNvSpPr txBox="1"/>
          <p:nvPr/>
        </p:nvSpPr>
        <p:spPr>
          <a:xfrm>
            <a:off x="796413" y="1740308"/>
            <a:ext cx="10097729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2016,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lần</a:t>
            </a:r>
            <a:r>
              <a:rPr lang="en-US" sz="2000" dirty="0"/>
              <a:t> 2 </a:t>
            </a:r>
            <a:r>
              <a:rPr lang="en-US" sz="2000" dirty="0" err="1"/>
              <a:t>vào</a:t>
            </a:r>
            <a:r>
              <a:rPr lang="en-US" sz="2000" dirty="0"/>
              <a:t> 2017.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SORT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detection </a:t>
            </a:r>
            <a:r>
              <a:rPr lang="en-US" sz="2000" dirty="0" err="1"/>
              <a:t>và</a:t>
            </a:r>
            <a:r>
              <a:rPr lang="en-US" sz="2000" dirty="0"/>
              <a:t> tracking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detect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frame.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Phần</a:t>
            </a:r>
            <a:r>
              <a:rPr lang="en-US" sz="2000" dirty="0"/>
              <a:t> detection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detector </a:t>
            </a:r>
            <a:r>
              <a:rPr lang="en-US" sz="2000" dirty="0" err="1"/>
              <a:t>nào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cốt</a:t>
            </a:r>
            <a:r>
              <a:rPr lang="en-US" sz="2000" dirty="0"/>
              <a:t> </a:t>
            </a:r>
            <a:r>
              <a:rPr lang="en-US" sz="2000" dirty="0" err="1"/>
              <a:t>lõi</a:t>
            </a:r>
            <a:r>
              <a:rPr lang="en-US" sz="2000" dirty="0"/>
              <a:t> : Hungary </a:t>
            </a:r>
            <a:r>
              <a:rPr lang="en-US" sz="2000" dirty="0" err="1"/>
              <a:t>và</a:t>
            </a:r>
            <a:r>
              <a:rPr lang="en-US" sz="2000" dirty="0"/>
              <a:t> Kalman-filter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102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4.2. </a:t>
            </a:r>
            <a:r>
              <a:rPr lang="en-US" sz="2800" b="1" dirty="0" err="1">
                <a:solidFill>
                  <a:srgbClr val="FF0000"/>
                </a:solidFill>
              </a:rPr>
              <a:t>Luồng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xử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lý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D7CD2-7F7C-FB76-CC01-D382958A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60" y="1544538"/>
            <a:ext cx="7652107" cy="45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4.3.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bước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xử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lý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786581" y="1533833"/>
            <a:ext cx="10638503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(Object detection)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(Kalman-filter prediction) 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Kalman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(Assignment):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Hungary, </a:t>
            </a:r>
            <a:r>
              <a:rPr lang="en-US" dirty="0" err="1"/>
              <a:t>sữ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IOU </a:t>
            </a:r>
            <a:r>
              <a:rPr lang="en-US" dirty="0" err="1"/>
              <a:t>giữa</a:t>
            </a:r>
            <a:r>
              <a:rPr lang="en-US" dirty="0"/>
              <a:t> bounding box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(Kalman-filter Update):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Thông tin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chỉnh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thái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giảm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Tạo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/ </a:t>
            </a:r>
            <a:r>
              <a:rPr lang="en-US" dirty="0" err="1">
                <a:sym typeface="Wingdings" panose="05000000000000000000" pitchFamily="2" charset="2"/>
              </a:rPr>
              <a:t>xóa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tương</a:t>
            </a:r>
            <a:r>
              <a:rPr lang="en-US" dirty="0">
                <a:sym typeface="Wingdings" panose="05000000000000000000" pitchFamily="2" charset="2"/>
              </a:rPr>
              <a:t> (Track Management): </a:t>
            </a:r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tượng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xuất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liên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xóa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khỏi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sách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theo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dõi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tượng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tượng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theo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dõi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tạo</a:t>
            </a:r>
            <a:r>
              <a:rPr lang="en-US" dirty="0">
                <a:sym typeface="Wingdings" panose="05000000000000000000" pitchFamily="2" charset="2"/>
              </a:rPr>
              <a:t> track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7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4.4. </a:t>
            </a:r>
            <a:r>
              <a:rPr lang="en-US" sz="2800" b="1" dirty="0" err="1">
                <a:solidFill>
                  <a:srgbClr val="FF0000"/>
                </a:solidFill>
              </a:rPr>
              <a:t>Ưu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và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nhược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776748" y="1484672"/>
            <a:ext cx="10638503" cy="4303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Ưu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: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do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đòi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phức</a:t>
            </a:r>
            <a:r>
              <a:rPr lang="en-US" sz="2000" dirty="0"/>
              <a:t> </a:t>
            </a:r>
            <a:r>
              <a:rPr lang="en-US" sz="2000" dirty="0" err="1"/>
              <a:t>tạp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: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 do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đào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Nhược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khả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mất</a:t>
            </a:r>
            <a:r>
              <a:rPr lang="en-US" sz="2000" dirty="0"/>
              <a:t> </a:t>
            </a:r>
            <a:r>
              <a:rPr lang="en-US" sz="2000" dirty="0" err="1"/>
              <a:t>tạm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FF0000"/>
                </a:solidFill>
                <a:sym typeface="Wingdings" panose="05000000000000000000" pitchFamily="2" charset="2"/>
              </a:rPr>
              <a:t> THUẬT TOÁN DEEPSORT</a:t>
            </a:r>
            <a:endParaRPr 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4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5.1. </a:t>
            </a:r>
            <a:r>
              <a:rPr lang="en-US" sz="2800" b="1" dirty="0" err="1">
                <a:solidFill>
                  <a:srgbClr val="FF0000"/>
                </a:solidFill>
              </a:rPr>
              <a:t>Giới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thiệu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641555" y="1572851"/>
            <a:ext cx="10638503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ngay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SORT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ID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deep learning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“Matching cascade”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mất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92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5.2. Ý </a:t>
            </a:r>
            <a:r>
              <a:rPr lang="en-US" sz="2800" b="1" dirty="0" err="1">
                <a:solidFill>
                  <a:srgbClr val="FF0000"/>
                </a:solidFill>
              </a:rPr>
              <a:t>tưởng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641555" y="1356542"/>
            <a:ext cx="10638503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Trong MOT, </a:t>
            </a:r>
            <a:r>
              <a:rPr lang="en-US" sz="2000" dirty="0" err="1"/>
              <a:t>có</a:t>
            </a:r>
            <a:r>
              <a:rPr lang="en-US" sz="2000" dirty="0"/>
              <a:t> 2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tố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Association: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chí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xét</a:t>
            </a:r>
            <a:r>
              <a:rPr lang="en-US" sz="2000" dirty="0"/>
              <a:t>,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1 detection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track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life cycle management: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vòng</a:t>
            </a:r>
            <a:r>
              <a:rPr lang="en-US" sz="2000" dirty="0"/>
              <a:t> </a:t>
            </a:r>
            <a:r>
              <a:rPr lang="en-US" sz="2000" dirty="0" err="1"/>
              <a:t>đời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1 track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000" dirty="0" err="1">
                <a:sym typeface="Wingdings" panose="05000000000000000000" pitchFamily="2" charset="2"/>
              </a:rPr>
              <a:t>Bên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cạnh</a:t>
            </a:r>
            <a:r>
              <a:rPr lang="en-US" sz="2000" dirty="0">
                <a:sym typeface="Wingdings" panose="05000000000000000000" pitchFamily="2" charset="2"/>
              </a:rPr>
              <a:t> IOU, </a:t>
            </a:r>
            <a:r>
              <a:rPr lang="en-US" sz="2000" dirty="0" err="1">
                <a:sym typeface="Wingdings" panose="05000000000000000000" pitchFamily="2" charset="2"/>
              </a:rPr>
              <a:t>quan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tâm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đến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khoảng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cách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giữa</a:t>
            </a:r>
            <a:r>
              <a:rPr lang="en-US" sz="2000" dirty="0">
                <a:sym typeface="Wingdings" panose="05000000000000000000" pitchFamily="2" charset="2"/>
              </a:rPr>
              <a:t> detection </a:t>
            </a:r>
            <a:r>
              <a:rPr lang="en-US" sz="2000" dirty="0" err="1">
                <a:sym typeface="Wingdings" panose="05000000000000000000" pitchFamily="2" charset="2"/>
              </a:rPr>
              <a:t>và</a:t>
            </a:r>
            <a:r>
              <a:rPr lang="en-US" sz="2000" dirty="0">
                <a:sym typeface="Wingdings" panose="05000000000000000000" pitchFamily="2" charset="2"/>
              </a:rPr>
              <a:t> track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000" dirty="0" err="1">
                <a:sym typeface="Wingdings" panose="05000000000000000000" pitchFamily="2" charset="2"/>
              </a:rPr>
              <a:t>Khoảng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cách</a:t>
            </a:r>
            <a:r>
              <a:rPr lang="en-US" sz="2000" dirty="0">
                <a:sym typeface="Wingdings" panose="05000000000000000000" pitchFamily="2" charset="2"/>
              </a:rPr>
              <a:t> Cosine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954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CDE1-3B1B-532B-7606-163BBB8E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13" y="335630"/>
            <a:ext cx="10515600" cy="824578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FF0000"/>
                </a:solidFill>
              </a:rPr>
              <a:t>Nội</a:t>
            </a:r>
            <a:r>
              <a:rPr lang="en-US" sz="4000" b="1" dirty="0">
                <a:solidFill>
                  <a:srgbClr val="FF0000"/>
                </a:solidFill>
              </a:rPr>
              <a:t> dung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DDFC548C-C64E-1D24-F524-1012FD7B6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186991"/>
              </p:ext>
            </p:extLst>
          </p:nvPr>
        </p:nvGraphicFramePr>
        <p:xfrm>
          <a:off x="605913" y="1091381"/>
          <a:ext cx="10980174" cy="5507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66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5.3.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DeepSORT</a:t>
            </a:r>
            <a:r>
              <a:rPr lang="en-US" sz="2800" b="1" dirty="0">
                <a:solidFill>
                  <a:srgbClr val="FF0000"/>
                </a:solidFill>
              </a:rPr>
              <a:t> so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641555" y="1356542"/>
            <a:ext cx="10638503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Training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DeepSORT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dư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(Wide Residual Network)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vẫn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cosine </a:t>
            </a:r>
            <a:r>
              <a:rPr lang="en-US" sz="2000" dirty="0" err="1"/>
              <a:t>softmax</a:t>
            </a:r>
            <a:r>
              <a:rPr lang="en-US" sz="2000" dirty="0"/>
              <a:t> classifier: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BF1DC-C7F9-427F-55C9-01470B1D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70" y="2559873"/>
            <a:ext cx="3830596" cy="8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5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5.3.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DeepSORT</a:t>
            </a:r>
            <a:r>
              <a:rPr lang="en-US" sz="2800" b="1" dirty="0">
                <a:solidFill>
                  <a:srgbClr val="FF0000"/>
                </a:solidFill>
              </a:rPr>
              <a:t> so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17D63-9114-9553-ED7F-06A625D89A8C}"/>
              </a:ext>
            </a:extLst>
          </p:cNvPr>
          <p:cNvSpPr txBox="1"/>
          <p:nvPr/>
        </p:nvSpPr>
        <p:spPr>
          <a:xfrm>
            <a:off x="641555" y="1356542"/>
            <a:ext cx="10638503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Mahalanobis</a:t>
            </a:r>
            <a:r>
              <a:rPr lang="en-US" sz="20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Trong </a:t>
            </a:r>
            <a:r>
              <a:rPr lang="en-US" sz="2000" dirty="0" err="1"/>
              <a:t>đó</a:t>
            </a:r>
            <a:r>
              <a:rPr lang="en-US" sz="2000" dirty="0"/>
              <a:t>, (</a:t>
            </a:r>
            <a:r>
              <a:rPr lang="en-US" sz="2000" dirty="0" err="1"/>
              <a:t>yi</a:t>
            </a:r>
            <a:r>
              <a:rPr lang="en-US" sz="2000" dirty="0"/>
              <a:t>, Si)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 </a:t>
            </a:r>
            <a:r>
              <a:rPr lang="en-US" sz="2000" dirty="0" err="1"/>
              <a:t>vọng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ma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sai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ngẫu</a:t>
            </a:r>
            <a:r>
              <a:rPr lang="en-US" sz="2000" dirty="0"/>
              <a:t> </a:t>
            </a:r>
            <a:r>
              <a:rPr lang="en-US" sz="2000" dirty="0" err="1"/>
              <a:t>nhiên</a:t>
            </a:r>
            <a:r>
              <a:rPr lang="en-US" sz="2000" dirty="0"/>
              <a:t> track </a:t>
            </a:r>
            <a:r>
              <a:rPr lang="en-US" sz="2000" dirty="0" err="1"/>
              <a:t>thứ</a:t>
            </a:r>
            <a:r>
              <a:rPr lang="en-US" sz="2000" dirty="0"/>
              <a:t> 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	   </a:t>
            </a:r>
            <a:r>
              <a:rPr lang="en-US" sz="2000" dirty="0" err="1"/>
              <a:t>dj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detection </a:t>
            </a:r>
            <a:r>
              <a:rPr lang="en-US" sz="2000" dirty="0" err="1"/>
              <a:t>thứ</a:t>
            </a:r>
            <a:r>
              <a:rPr lang="en-US" sz="2000" dirty="0"/>
              <a:t> j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err="1"/>
              <a:t>Ngưỡng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chắc</a:t>
            </a:r>
            <a:r>
              <a:rPr lang="en-US" sz="2000" dirty="0"/>
              <a:t> </a:t>
            </a:r>
            <a:r>
              <a:rPr lang="en-US" sz="2000" dirty="0" err="1"/>
              <a:t>chắn</a:t>
            </a:r>
            <a:r>
              <a:rPr lang="en-US" sz="2000" dirty="0"/>
              <a:t> ở </a:t>
            </a:r>
            <a:r>
              <a:rPr lang="en-US" sz="2000" dirty="0" err="1"/>
              <a:t>khoảng</a:t>
            </a:r>
            <a:r>
              <a:rPr lang="en-US" sz="2000" dirty="0"/>
              <a:t> tin </a:t>
            </a:r>
            <a:r>
              <a:rPr lang="en-US" sz="2000" dirty="0" err="1"/>
              <a:t>cậy</a:t>
            </a:r>
            <a:r>
              <a:rPr lang="en-US" sz="2000" dirty="0"/>
              <a:t> 95%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							   </a:t>
            </a:r>
            <a:r>
              <a:rPr lang="en-US" sz="2000" dirty="0" err="1"/>
              <a:t>với</a:t>
            </a:r>
            <a:r>
              <a:rPr lang="en-US" sz="2000" dirty="0"/>
              <a:t> t = </a:t>
            </a:r>
            <a:r>
              <a:rPr lang="en-US" sz="2000" b="0" i="0" dirty="0">
                <a:solidFill>
                  <a:srgbClr val="1B1B1B"/>
                </a:solidFill>
                <a:effectLst/>
                <a:latin typeface="KaTeX_Main"/>
              </a:rPr>
              <a:t>9.4877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1B1B"/>
                </a:solidFill>
                <a:latin typeface="KaTeX_Main"/>
              </a:rPr>
              <a:t>Khoảng</a:t>
            </a:r>
            <a:r>
              <a:rPr lang="en-US" sz="2000" dirty="0">
                <a:solidFill>
                  <a:srgbClr val="1B1B1B"/>
                </a:solidFill>
                <a:latin typeface="KaTeX_Main"/>
              </a:rPr>
              <a:t> </a:t>
            </a:r>
            <a:r>
              <a:rPr lang="en-US" sz="2000" dirty="0" err="1">
                <a:solidFill>
                  <a:srgbClr val="1B1B1B"/>
                </a:solidFill>
                <a:latin typeface="KaTeX_Main"/>
              </a:rPr>
              <a:t>cách</a:t>
            </a:r>
            <a:r>
              <a:rPr lang="en-US" sz="2000" dirty="0">
                <a:solidFill>
                  <a:srgbClr val="1B1B1B"/>
                </a:solidFill>
                <a:latin typeface="KaTeX_Main"/>
              </a:rPr>
              <a:t> Cosine: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B1B1B"/>
                </a:solidFill>
                <a:latin typeface="KaTeX_Main"/>
              </a:rPr>
              <a:t>	</a:t>
            </a:r>
            <a:r>
              <a:rPr lang="en-US" sz="2000" dirty="0" err="1">
                <a:solidFill>
                  <a:srgbClr val="1B1B1B"/>
                </a:solidFill>
                <a:latin typeface="KaTeX_Main"/>
              </a:rPr>
              <a:t>Ngưỡng</a:t>
            </a:r>
            <a:r>
              <a:rPr lang="en-US" sz="2000" dirty="0">
                <a:solidFill>
                  <a:srgbClr val="1B1B1B"/>
                </a:solidFill>
                <a:latin typeface="KaTeX_Main"/>
              </a:rPr>
              <a:t>: 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6B551-C5D9-1440-E873-27E2F061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26" y="1770378"/>
            <a:ext cx="4077269" cy="53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A2274-3081-9644-9949-D2E47772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09" y="3641114"/>
            <a:ext cx="2791215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F6D979-9BB9-884F-0EA9-7EE6C2D5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016" y="4117021"/>
            <a:ext cx="4467849" cy="58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C518FB-8AC3-0CF7-5FDD-6185FAC4D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920" y="4588424"/>
            <a:ext cx="2712518" cy="6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7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5.3.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DeepSORT</a:t>
            </a:r>
            <a:r>
              <a:rPr lang="en-US" sz="2800" b="1" dirty="0">
                <a:solidFill>
                  <a:srgbClr val="FF0000"/>
                </a:solidFill>
              </a:rPr>
              <a:t> so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E9866-3C04-BAB5-3DBF-63D2E43E8DF3}"/>
              </a:ext>
            </a:extLst>
          </p:cNvPr>
          <p:cNvSpPr txBox="1"/>
          <p:nvPr/>
        </p:nvSpPr>
        <p:spPr>
          <a:xfrm>
            <a:off x="796413" y="1632155"/>
            <a:ext cx="937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, </a:t>
            </a:r>
            <a:r>
              <a:rPr lang="en-US" dirty="0" err="1"/>
              <a:t>deepSORT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75E42-F11C-AE1E-2ADA-C15549D4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68" y="2026278"/>
            <a:ext cx="3867690" cy="581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00C34-2BD0-CCC5-B4CA-CE79959F4F2B}"/>
              </a:ext>
            </a:extLst>
          </p:cNvPr>
          <p:cNvSpPr txBox="1"/>
          <p:nvPr/>
        </p:nvSpPr>
        <p:spPr>
          <a:xfrm>
            <a:off x="894735" y="2607384"/>
            <a:ext cx="5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Với</a:t>
            </a:r>
            <a:r>
              <a:rPr lang="en-US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42C2C-840B-9BFB-51DE-DF07B964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52" y="2976716"/>
            <a:ext cx="1547717" cy="8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79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5.3.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DeepSORT</a:t>
            </a:r>
            <a:r>
              <a:rPr lang="en-US" sz="2800" b="1" dirty="0">
                <a:solidFill>
                  <a:srgbClr val="FF0000"/>
                </a:solidFill>
              </a:rPr>
              <a:t> so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B0550-86A8-EE6D-31C6-3CE59540FA8A}"/>
              </a:ext>
            </a:extLst>
          </p:cNvPr>
          <p:cNvSpPr txBox="1"/>
          <p:nvPr/>
        </p:nvSpPr>
        <p:spPr>
          <a:xfrm>
            <a:off x="806245" y="1474839"/>
            <a:ext cx="3647768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Matching cascade: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lượt</a:t>
            </a:r>
            <a:r>
              <a:rPr lang="en-US" sz="2000" dirty="0"/>
              <a:t> </a:t>
            </a:r>
            <a:r>
              <a:rPr lang="en-US" sz="2000" dirty="0" err="1"/>
              <a:t>lấy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track ở frame </a:t>
            </a:r>
            <a:r>
              <a:rPr lang="en-US" sz="2000" dirty="0" err="1"/>
              <a:t>trước</a:t>
            </a:r>
            <a:r>
              <a:rPr lang="en-US" sz="2000" dirty="0"/>
              <a:t>,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</a:t>
            </a:r>
            <a:r>
              <a:rPr lang="en-US" sz="2000" dirty="0" err="1"/>
              <a:t>tầng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7E542-5AC1-9E33-B191-B1A0C62F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156" y="1337188"/>
            <a:ext cx="6413599" cy="52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5.3. </a:t>
            </a:r>
            <a:r>
              <a:rPr lang="en-US" sz="2800" b="1" dirty="0" err="1">
                <a:solidFill>
                  <a:srgbClr val="FF0000"/>
                </a:solidFill>
              </a:rPr>
              <a:t>Điểm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DeepSORT</a:t>
            </a:r>
            <a:r>
              <a:rPr lang="en-US" sz="2800" b="1" dirty="0">
                <a:solidFill>
                  <a:srgbClr val="FF0000"/>
                </a:solidFill>
              </a:rPr>
              <a:t> so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B0550-86A8-EE6D-31C6-3CE59540FA8A}"/>
              </a:ext>
            </a:extLst>
          </p:cNvPr>
          <p:cNvSpPr txBox="1"/>
          <p:nvPr/>
        </p:nvSpPr>
        <p:spPr>
          <a:xfrm>
            <a:off x="806245" y="1474839"/>
            <a:ext cx="5732208" cy="466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Track life cycle management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3 </a:t>
            </a:r>
            <a:r>
              <a:rPr lang="en-US" sz="2000" dirty="0" err="1"/>
              <a:t>trạng</a:t>
            </a:r>
            <a:r>
              <a:rPr lang="en-US" sz="2000" dirty="0"/>
              <a:t> </a:t>
            </a:r>
            <a:r>
              <a:rPr lang="en-US" sz="2000" dirty="0" err="1"/>
              <a:t>thái</a:t>
            </a:r>
            <a:r>
              <a:rPr lang="en-US" sz="2000" dirty="0"/>
              <a:t>: tentative, confirmed, delete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Trạng</a:t>
            </a:r>
            <a:r>
              <a:rPr lang="en-US" sz="2000" dirty="0"/>
              <a:t> </a:t>
            </a:r>
            <a:r>
              <a:rPr lang="en-US" sz="2000" dirty="0" err="1"/>
              <a:t>thái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khởi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gán</a:t>
            </a:r>
            <a:r>
              <a:rPr lang="en-US" sz="2000" dirty="0"/>
              <a:t> </a:t>
            </a:r>
            <a:r>
              <a:rPr lang="en-US" sz="2000" dirty="0" err="1"/>
              <a:t>nhãn</a:t>
            </a:r>
            <a:r>
              <a:rPr lang="en-US" sz="2000" dirty="0"/>
              <a:t> </a:t>
            </a:r>
            <a:r>
              <a:rPr lang="en-US" sz="2000" i="1" dirty="0"/>
              <a:t>“tentative”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3 frames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>
                <a:sym typeface="Wingdings" panose="05000000000000000000" pitchFamily="2" charset="2"/>
              </a:rPr>
              <a:t>“ Confirmed”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track </a:t>
            </a:r>
            <a:r>
              <a:rPr lang="en-US" sz="2000" dirty="0" err="1">
                <a:sym typeface="Wingdings" panose="05000000000000000000" pitchFamily="2" charset="2"/>
              </a:rPr>
              <a:t>gán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nhãn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i="1" dirty="0">
                <a:sym typeface="Wingdings" panose="05000000000000000000" pitchFamily="2" charset="2"/>
              </a:rPr>
              <a:t>“Confirmed” </a:t>
            </a:r>
            <a:r>
              <a:rPr lang="en-US" sz="2000" dirty="0" err="1">
                <a:sym typeface="Wingdings" panose="05000000000000000000" pitchFamily="2" charset="2"/>
              </a:rPr>
              <a:t>được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theo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dõi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dù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biến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mất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vẫn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duy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trì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30 frames </a:t>
            </a:r>
            <a:r>
              <a:rPr lang="en-US" sz="2000" dirty="0" err="1">
                <a:sym typeface="Wingdings" panose="05000000000000000000" pitchFamily="2" charset="2"/>
              </a:rPr>
              <a:t>kế</a:t>
            </a:r>
            <a:r>
              <a:rPr lang="en-US" sz="2000" dirty="0">
                <a:sym typeface="Wingdings" panose="05000000000000000000" pitchFamily="2" charset="2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Nếu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mất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dấu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trong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khi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chưa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đủ</a:t>
            </a:r>
            <a:r>
              <a:rPr lang="en-US" sz="2000" dirty="0">
                <a:sym typeface="Wingdings" panose="05000000000000000000" pitchFamily="2" charset="2"/>
              </a:rPr>
              <a:t> 3 frame  “</a:t>
            </a:r>
            <a:r>
              <a:rPr lang="en-US" sz="2000" i="1" dirty="0">
                <a:sym typeface="Wingdings" panose="05000000000000000000" pitchFamily="2" charset="2"/>
              </a:rPr>
              <a:t>Delete”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2844D-2CB3-09D8-1A4A-C9D67C27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53" y="1543665"/>
            <a:ext cx="5663379" cy="43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2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5.4. </a:t>
            </a:r>
            <a:r>
              <a:rPr lang="en-US" sz="2800" b="1" dirty="0" err="1">
                <a:solidFill>
                  <a:srgbClr val="FF0000"/>
                </a:solidFill>
              </a:rPr>
              <a:t>Luồng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xử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lý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A01BD-B980-FE7A-905F-E19CE76F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14" y="1369783"/>
            <a:ext cx="9725172" cy="46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3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 </a:t>
            </a:r>
            <a:r>
              <a:rPr lang="en-US" sz="3600" b="1" dirty="0" err="1">
                <a:solidFill>
                  <a:srgbClr val="FF0000"/>
                </a:solidFill>
              </a:rPr>
              <a:t>Thuật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DeepSORT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5.4. </a:t>
            </a:r>
            <a:r>
              <a:rPr lang="en-US" sz="2800" b="1" dirty="0" err="1">
                <a:solidFill>
                  <a:srgbClr val="FF0000"/>
                </a:solidFill>
              </a:rPr>
              <a:t>Luồng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xử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lý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203D5-8DC5-0E69-7DC6-F031E5198FD0}"/>
              </a:ext>
            </a:extLst>
          </p:cNvPr>
          <p:cNvSpPr txBox="1"/>
          <p:nvPr/>
        </p:nvSpPr>
        <p:spPr>
          <a:xfrm>
            <a:off x="641555" y="1700980"/>
            <a:ext cx="1056967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B1: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detector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frame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B2: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Kalman-filter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track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khứ</a:t>
            </a:r>
            <a:r>
              <a:rPr lang="en-US" sz="2000" dirty="0"/>
              <a:t>. </a:t>
            </a:r>
            <a:r>
              <a:rPr lang="en-US" sz="2000" dirty="0" err="1"/>
              <a:t>Gán</a:t>
            </a:r>
            <a:r>
              <a:rPr lang="en-US" sz="2000" dirty="0"/>
              <a:t> </a:t>
            </a:r>
            <a:r>
              <a:rPr lang="en-US" sz="2000" dirty="0" err="1"/>
              <a:t>nhãn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track.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B3: </a:t>
            </a:r>
            <a:r>
              <a:rPr lang="en-US" sz="2000" dirty="0" err="1"/>
              <a:t>Những</a:t>
            </a:r>
            <a:r>
              <a:rPr lang="en-US" sz="2000" dirty="0"/>
              <a:t> track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matching cascade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B4: </a:t>
            </a:r>
            <a:r>
              <a:rPr lang="en-US" sz="2000" dirty="0" err="1"/>
              <a:t>Các</a:t>
            </a:r>
            <a:r>
              <a:rPr lang="en-US" sz="2000" dirty="0"/>
              <a:t> track / detection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1 </a:t>
            </a:r>
            <a:r>
              <a:rPr lang="en-US" sz="2000" dirty="0" err="1"/>
              <a:t>lớp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,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Hungary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ma </a:t>
            </a:r>
            <a:r>
              <a:rPr lang="en-US" sz="2000" dirty="0" err="1"/>
              <a:t>trận</a:t>
            </a:r>
            <a:r>
              <a:rPr lang="en-US" sz="2000" dirty="0"/>
              <a:t> IOU </a:t>
            </a:r>
            <a:r>
              <a:rPr lang="en-US" sz="2000" dirty="0">
                <a:sym typeface="Wingdings" panose="05000000000000000000" pitchFamily="2" charset="2"/>
              </a:rPr>
              <a:t> Liên </a:t>
            </a:r>
            <a:r>
              <a:rPr lang="en-US" sz="2000" dirty="0" err="1">
                <a:sym typeface="Wingdings" panose="05000000000000000000" pitchFamily="2" charset="2"/>
              </a:rPr>
              <a:t>kết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lần</a:t>
            </a:r>
            <a:r>
              <a:rPr lang="en-US" sz="2000" dirty="0">
                <a:sym typeface="Wingdings" panose="05000000000000000000" pitchFamily="2" charset="2"/>
              </a:rPr>
              <a:t>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B5: </a:t>
            </a:r>
            <a:r>
              <a:rPr lang="en-US" sz="2000" dirty="0" err="1">
                <a:sym typeface="Wingdings" panose="05000000000000000000" pitchFamily="2" charset="2"/>
              </a:rPr>
              <a:t>Xử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lý</a:t>
            </a:r>
            <a:r>
              <a:rPr lang="en-US" sz="2000" dirty="0">
                <a:sym typeface="Wingdings" panose="05000000000000000000" pitchFamily="2" charset="2"/>
              </a:rPr>
              <a:t> / </a:t>
            </a:r>
            <a:r>
              <a:rPr lang="en-US" sz="2000" dirty="0" err="1">
                <a:sym typeface="Wingdings" panose="05000000000000000000" pitchFamily="2" charset="2"/>
              </a:rPr>
              <a:t>phân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loại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track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B6: </a:t>
            </a:r>
            <a:r>
              <a:rPr lang="en-US" sz="2000" dirty="0" err="1">
                <a:sym typeface="Wingdings" panose="05000000000000000000" pitchFamily="2" charset="2"/>
              </a:rPr>
              <a:t>Sử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dụng</a:t>
            </a:r>
            <a:r>
              <a:rPr lang="en-US" sz="2000" dirty="0">
                <a:sym typeface="Wingdings" panose="05000000000000000000" pitchFamily="2" charset="2"/>
              </a:rPr>
              <a:t> Kalman-filter </a:t>
            </a:r>
            <a:r>
              <a:rPr lang="en-US" sz="2000" dirty="0" err="1">
                <a:sym typeface="Wingdings" panose="05000000000000000000" pitchFamily="2" charset="2"/>
              </a:rPr>
              <a:t>để</a:t>
            </a:r>
            <a:r>
              <a:rPr lang="en-US" sz="2000" dirty="0">
                <a:sym typeface="Wingdings" panose="05000000000000000000" pitchFamily="2" charset="2"/>
              </a:rPr>
              <a:t> update </a:t>
            </a:r>
            <a:r>
              <a:rPr lang="en-US" sz="2000" dirty="0" err="1">
                <a:sym typeface="Wingdings" panose="05000000000000000000" pitchFamily="2" charset="2"/>
              </a:rPr>
              <a:t>giá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trị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các</a:t>
            </a:r>
            <a:r>
              <a:rPr lang="en-US" sz="2000" dirty="0">
                <a:sym typeface="Wingdings" panose="05000000000000000000" pitchFamily="2" charset="2"/>
              </a:rPr>
              <a:t> track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798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6. </a:t>
            </a:r>
            <a:r>
              <a:rPr lang="en-US" sz="3600" b="1" dirty="0" err="1">
                <a:solidFill>
                  <a:srgbClr val="FF0000"/>
                </a:solidFill>
              </a:rPr>
              <a:t>ByteTrack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6.1.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203D5-8DC5-0E69-7DC6-F031E5198FD0}"/>
              </a:ext>
            </a:extLst>
          </p:cNvPr>
          <p:cNvSpPr txBox="1"/>
          <p:nvPr/>
        </p:nvSpPr>
        <p:spPr>
          <a:xfrm>
            <a:off x="606454" y="1563820"/>
            <a:ext cx="5292901" cy="420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</a:t>
            </a:r>
            <a:r>
              <a:rPr lang="vi-VN" sz="2000" dirty="0"/>
              <a:t>à một thuật toán được thiết kế cho nhiệm vụ </a:t>
            </a:r>
            <a:r>
              <a:rPr lang="vi-VN" sz="2000" b="1" dirty="0"/>
              <a:t>theo dõi đối tượng đa đối tượng</a:t>
            </a:r>
            <a:r>
              <a:rPr lang="en-US" sz="2000" b="1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</a:t>
            </a:r>
            <a:r>
              <a:rPr lang="vi-VN" sz="2000" dirty="0"/>
              <a:t>ử dụng thông tin từ các đối tượng có </a:t>
            </a:r>
            <a:r>
              <a:rPr lang="vi-VN" sz="2000" b="1" dirty="0"/>
              <a:t>điểm số thấp</a:t>
            </a:r>
            <a:r>
              <a:rPr lang="vi-VN" sz="2000" dirty="0"/>
              <a:t> để cải thiện độ chính xác của việc theo dõi.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vi-VN" sz="2000" dirty="0"/>
              <a:t>ó khả năng xử lý hiệu quả các trường hợp </a:t>
            </a:r>
            <a:r>
              <a:rPr lang="vi-VN" sz="2000" b="1" dirty="0"/>
              <a:t>nhiễu</a:t>
            </a:r>
            <a:r>
              <a:rPr lang="vi-VN" sz="2000" dirty="0"/>
              <a:t>, nơi mà các đối tượng có thể xuất hiện và biến mất một cách bất thường.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52AC4-FBCB-7C80-5875-8EF188B5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33" y="1563820"/>
            <a:ext cx="5116756" cy="38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3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6. </a:t>
            </a:r>
            <a:r>
              <a:rPr lang="en-US" sz="3600" b="1" dirty="0" err="1">
                <a:solidFill>
                  <a:srgbClr val="FF0000"/>
                </a:solidFill>
              </a:rPr>
              <a:t>ByteTrack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6.2. Ý tưởng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203D5-8DC5-0E69-7DC6-F031E5198FD0}"/>
              </a:ext>
            </a:extLst>
          </p:cNvPr>
          <p:cNvSpPr txBox="1"/>
          <p:nvPr/>
        </p:nvSpPr>
        <p:spPr>
          <a:xfrm>
            <a:off x="606454" y="1558359"/>
            <a:ext cx="5292901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Ý tưởng của thuật toán BYTE là thực hiện 2 lần matching giữa detection boxes và </a:t>
            </a:r>
            <a:r>
              <a:rPr lang="en-US" sz="2000" dirty="0" err="1"/>
              <a:t>tracklets</a:t>
            </a:r>
            <a:r>
              <a:rPr lang="en-US" sz="2000" dirty="0"/>
              <a:t>: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/>
              <a:t>Lần 1 sẽ thực hiện </a:t>
            </a:r>
            <a:r>
              <a:rPr lang="en-US" sz="2000" b="1" dirty="0"/>
              <a:t>matching</a:t>
            </a:r>
            <a:r>
              <a:rPr lang="en-US" sz="2000" dirty="0"/>
              <a:t> giữa các detection boxes có </a:t>
            </a:r>
            <a:r>
              <a:rPr lang="en-US" sz="2000" b="1" dirty="0"/>
              <a:t>độ chính xác cao </a:t>
            </a:r>
            <a:r>
              <a:rPr lang="en-US" sz="2000" dirty="0"/>
              <a:t>hơn một ngưỡng được thiết lập và các </a:t>
            </a:r>
            <a:r>
              <a:rPr lang="en-US" sz="2000" dirty="0" err="1"/>
              <a:t>tracklets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/>
              <a:t>Lần 2 thực hiện </a:t>
            </a:r>
            <a:r>
              <a:rPr lang="en-US" sz="2000" b="1" dirty="0"/>
              <a:t>matching</a:t>
            </a:r>
            <a:r>
              <a:rPr lang="en-US" sz="2000" dirty="0"/>
              <a:t> giữa các detection boxes và </a:t>
            </a:r>
            <a:r>
              <a:rPr lang="en-US" sz="2000" dirty="0" err="1"/>
              <a:t>tracklets</a:t>
            </a:r>
            <a:r>
              <a:rPr lang="en-US" sz="2000" dirty="0"/>
              <a:t> </a:t>
            </a:r>
            <a:r>
              <a:rPr lang="en-US" sz="2000" b="1" dirty="0"/>
              <a:t>còn lại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ED5B-BB9B-EFCB-AB6D-CFA04016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83" y="1179871"/>
            <a:ext cx="5205963" cy="49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6. </a:t>
            </a:r>
            <a:r>
              <a:rPr lang="en-US" sz="3600" b="1" dirty="0" err="1">
                <a:solidFill>
                  <a:srgbClr val="FF0000"/>
                </a:solidFill>
              </a:rPr>
              <a:t>ByteTrack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6.3. Thuật toán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09A47-E2AF-D4D5-3FE0-588B3FBF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632" y="155412"/>
            <a:ext cx="3606155" cy="65471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EC835F-A1F5-0122-4D31-58A6BD80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1992"/>
            <a:ext cx="8533246" cy="34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24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1.1. </a:t>
            </a:r>
            <a:r>
              <a:rPr lang="en-US" sz="2800" b="1" dirty="0" err="1">
                <a:solidFill>
                  <a:srgbClr val="FF0000"/>
                </a:solidFill>
              </a:rPr>
              <a:t>Khái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niệm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F5D49-0B19-5CCB-7002-8A87FC6FA09D}"/>
              </a:ext>
            </a:extLst>
          </p:cNvPr>
          <p:cNvSpPr txBox="1"/>
          <p:nvPr/>
        </p:nvSpPr>
        <p:spPr>
          <a:xfrm>
            <a:off x="641555" y="1622323"/>
            <a:ext cx="3753464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Theo </a:t>
            </a:r>
            <a:r>
              <a:rPr lang="en-US" sz="2000" dirty="0" err="1"/>
              <a:t>dõi</a:t>
            </a:r>
            <a:r>
              <a:rPr lang="en-US" sz="2000" dirty="0"/>
              <a:t> 1 hay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chuyển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 video.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: </a:t>
            </a:r>
            <a:r>
              <a:rPr lang="en-US" sz="2000" dirty="0" err="1"/>
              <a:t>Chuỗi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bức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(video).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: Video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, </a:t>
            </a:r>
            <a:r>
              <a:rPr lang="en-US" sz="2000" dirty="0" err="1"/>
              <a:t>gán</a:t>
            </a:r>
            <a:r>
              <a:rPr lang="en-US" sz="2000" dirty="0"/>
              <a:t> ID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C51A0-24A2-0583-5AF0-7AC1B11E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72" y="1622323"/>
            <a:ext cx="7306460" cy="410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4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6. </a:t>
            </a:r>
            <a:r>
              <a:rPr lang="en-US" sz="3600" b="1" dirty="0" err="1">
                <a:solidFill>
                  <a:srgbClr val="FF0000"/>
                </a:solidFill>
              </a:rPr>
              <a:t>ByteTrack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6.4. So sánh với các thuật toán khác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6CC03-B574-C550-D760-8FD5FE60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34" y="1611626"/>
            <a:ext cx="8931732" cy="1817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5BEBC-1F52-47C9-962F-02A2FBB4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59"/>
          <a:stretch/>
        </p:blipFill>
        <p:spPr>
          <a:xfrm>
            <a:off x="2729771" y="3651835"/>
            <a:ext cx="6732458" cy="29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02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14286"/>
            <a:ext cx="10515600" cy="76558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6. </a:t>
            </a:r>
            <a:r>
              <a:rPr lang="en-US" sz="3600" b="1" dirty="0" err="1">
                <a:solidFill>
                  <a:srgbClr val="FF0000"/>
                </a:solidFill>
              </a:rPr>
              <a:t>ByteTrack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6.5. Kết quả</a:t>
            </a:r>
          </a:p>
        </p:txBody>
      </p:sp>
      <p:pic>
        <p:nvPicPr>
          <p:cNvPr id="6" name="input">
            <a:hlinkClick r:id="" action="ppaction://media"/>
            <a:extLst>
              <a:ext uri="{FF2B5EF4-FFF2-40B4-BE49-F238E27FC236}">
                <a16:creationId xmlns:a16="http://schemas.microsoft.com/office/drawing/2014/main" id="{C2F3624D-C7B3-5176-2010-E8AE92FC4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1562" y="2234154"/>
            <a:ext cx="5571461" cy="3133626"/>
          </a:xfrm>
          <a:prstGeom prst="rect">
            <a:avLst/>
          </a:prstGeom>
        </p:spPr>
      </p:pic>
      <p:pic>
        <p:nvPicPr>
          <p:cNvPr id="7" name="test_pred">
            <a:hlinkClick r:id="" action="ppaction://media"/>
            <a:extLst>
              <a:ext uri="{FF2B5EF4-FFF2-40B4-BE49-F238E27FC236}">
                <a16:creationId xmlns:a16="http://schemas.microsoft.com/office/drawing/2014/main" id="{A3C3A14B-57EE-0443-739B-B9EA6D3990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4131" y="2234154"/>
            <a:ext cx="5566309" cy="31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2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1.2. </a:t>
            </a:r>
            <a:r>
              <a:rPr lang="en-US" sz="2800" b="1" dirty="0" err="1">
                <a:solidFill>
                  <a:srgbClr val="FF0000"/>
                </a:solidFill>
              </a:rPr>
              <a:t>Phân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loại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F5D49-0B19-5CCB-7002-8A87FC6FA09D}"/>
              </a:ext>
            </a:extLst>
          </p:cNvPr>
          <p:cNvSpPr txBox="1"/>
          <p:nvPr/>
        </p:nvSpPr>
        <p:spPr>
          <a:xfrm>
            <a:off x="641555" y="1362484"/>
            <a:ext cx="10990006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Single Object Tracking: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1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 video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Object Tracking: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video bao </a:t>
            </a:r>
            <a:r>
              <a:rPr lang="en-US" sz="2000" dirty="0" err="1"/>
              <a:t>gồm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D988F-9A91-FB64-57C0-84038BC5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18" y="2006372"/>
            <a:ext cx="4284973" cy="23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1.3. </a:t>
            </a:r>
            <a:r>
              <a:rPr lang="en-US" sz="2800" b="1" dirty="0" err="1">
                <a:solidFill>
                  <a:srgbClr val="FF0000"/>
                </a:solidFill>
              </a:rPr>
              <a:t>Phương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pháp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giải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quyết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B675F-86BB-10D6-35B6-5F1FA2FA8226}"/>
              </a:ext>
            </a:extLst>
          </p:cNvPr>
          <p:cNvSpPr txBox="1"/>
          <p:nvPr/>
        </p:nvSpPr>
        <p:spPr>
          <a:xfrm>
            <a:off x="825910" y="1818968"/>
            <a:ext cx="4965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Online tracking: Khi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,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frame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Nhanh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độ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chính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xác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bị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hạn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chế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endParaRPr lang="en-US" sz="2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Offline tracking: Khi </a:t>
            </a:r>
            <a:r>
              <a:rPr lang="en-US" sz="2000" dirty="0" err="1">
                <a:sym typeface="Wingdings" panose="05000000000000000000" pitchFamily="2" charset="2"/>
              </a:rPr>
              <a:t>xử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lý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sử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dụng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toàn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bộ</a:t>
            </a:r>
            <a:r>
              <a:rPr lang="en-US" sz="2000" dirty="0">
                <a:sym typeface="Wingdings" panose="05000000000000000000" pitchFamily="2" charset="2"/>
              </a:rPr>
              <a:t> frame </a:t>
            </a:r>
            <a:r>
              <a:rPr lang="en-US" sz="2000" dirty="0" err="1">
                <a:sym typeface="Wingdings" panose="05000000000000000000" pitchFamily="2" charset="2"/>
              </a:rPr>
              <a:t>của</a:t>
            </a:r>
            <a:r>
              <a:rPr lang="en-US" sz="2000" dirty="0">
                <a:sym typeface="Wingdings" panose="05000000000000000000" pitchFamily="2" charset="2"/>
              </a:rPr>
              <a:t> video </a:t>
            </a:r>
            <a:r>
              <a:rPr lang="en-US" sz="2000" dirty="0" err="1">
                <a:sym typeface="Wingdings" panose="05000000000000000000" pitchFamily="2" charset="2"/>
              </a:rPr>
              <a:t>để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lý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Độ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chính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xác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cao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hơn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tuy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nhiên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tốn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thời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gian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hơn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AFC3-AAAB-9479-A957-A954414E22DE}"/>
              </a:ext>
            </a:extLst>
          </p:cNvPr>
          <p:cNvSpPr txBox="1"/>
          <p:nvPr/>
        </p:nvSpPr>
        <p:spPr>
          <a:xfrm>
            <a:off x="6191865" y="1818968"/>
            <a:ext cx="4965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Detection base tracking: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object detection </a:t>
            </a:r>
            <a:r>
              <a:rPr lang="en-US" sz="2000" dirty="0" err="1"/>
              <a:t>và</a:t>
            </a:r>
            <a:r>
              <a:rPr lang="en-US" sz="2000" dirty="0"/>
              <a:t> object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Detection free tracking: Khi </a:t>
            </a:r>
            <a:r>
              <a:rPr lang="en-US" sz="2000" dirty="0" err="1">
                <a:sym typeface="Wingdings" panose="05000000000000000000" pitchFamily="2" charset="2"/>
              </a:rPr>
              <a:t>xử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lý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coi</a:t>
            </a:r>
            <a:r>
              <a:rPr lang="en-US" sz="2000" dirty="0">
                <a:sym typeface="Wingdings" panose="05000000000000000000" pitchFamily="2" charset="2"/>
              </a:rPr>
              <a:t> video </a:t>
            </a:r>
            <a:r>
              <a:rPr lang="en-US" sz="2000" dirty="0" err="1">
                <a:sym typeface="Wingdings" panose="05000000000000000000" pitchFamily="2" charset="2"/>
              </a:rPr>
              <a:t>như</a:t>
            </a:r>
            <a:r>
              <a:rPr lang="en-US" sz="2000" dirty="0">
                <a:sym typeface="Wingdings" panose="05000000000000000000" pitchFamily="2" charset="2"/>
              </a:rPr>
              <a:t> 1 </a:t>
            </a:r>
            <a:r>
              <a:rPr lang="en-US" sz="2000" dirty="0" err="1">
                <a:sym typeface="Wingdings" panose="05000000000000000000" pitchFamily="2" charset="2"/>
              </a:rPr>
              <a:t>chuỗi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áp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dụng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thuật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toán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riêng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cho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chuỗi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để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xử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lý</a:t>
            </a:r>
            <a:r>
              <a:rPr lang="en-US" sz="20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93D134-984F-C2BE-1226-D2B6ECD33CEF}"/>
              </a:ext>
            </a:extLst>
          </p:cNvPr>
          <p:cNvCxnSpPr>
            <a:cxnSpLocks/>
          </p:cNvCxnSpPr>
          <p:nvPr/>
        </p:nvCxnSpPr>
        <p:spPr>
          <a:xfrm>
            <a:off x="5889523" y="1691149"/>
            <a:ext cx="0" cy="3077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1.4.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E59B1-A736-3D09-2569-C5336E4598FF}"/>
              </a:ext>
            </a:extLst>
          </p:cNvPr>
          <p:cNvSpPr txBox="1"/>
          <p:nvPr/>
        </p:nvSpPr>
        <p:spPr>
          <a:xfrm>
            <a:off x="1229032" y="1868130"/>
            <a:ext cx="9340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MOT Challenge: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chuẩn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MOT.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choỗi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video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 Net VID: </a:t>
            </a:r>
            <a:r>
              <a:rPr lang="en-US" sz="2000" dirty="0" err="1"/>
              <a:t>Chuỗi</a:t>
            </a:r>
            <a:r>
              <a:rPr lang="en-US" sz="2000" dirty="0"/>
              <a:t> video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gán</a:t>
            </a:r>
            <a:r>
              <a:rPr lang="en-US" sz="2000" dirty="0"/>
              <a:t> </a:t>
            </a:r>
            <a:r>
              <a:rPr lang="en-US" sz="2000" dirty="0" err="1"/>
              <a:t>nhãn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30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21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1.4. Metric </a:t>
            </a:r>
            <a:r>
              <a:rPr lang="en-US" sz="2800" b="1" dirty="0" err="1">
                <a:solidFill>
                  <a:srgbClr val="FF0000"/>
                </a:solidFill>
              </a:rPr>
              <a:t>đánh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giá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26FB5-00C0-FE79-F8AB-972D1AEDFB3A}"/>
              </a:ext>
            </a:extLst>
          </p:cNvPr>
          <p:cNvSpPr txBox="1"/>
          <p:nvPr/>
        </p:nvSpPr>
        <p:spPr>
          <a:xfrm>
            <a:off x="1002890" y="1592826"/>
            <a:ext cx="10048568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FP(false positive):	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FN(false negative):	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ID Switches: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ID </a:t>
            </a:r>
            <a:r>
              <a:rPr lang="en-US" dirty="0" err="1"/>
              <a:t>khác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MOTA (MOT accuracy):</a:t>
            </a:r>
            <a:br>
              <a:rPr lang="en-US" b="0" i="0" dirty="0">
                <a:solidFill>
                  <a:srgbClr val="1B1B1B"/>
                </a:solidFill>
                <a:effectLst/>
                <a:latin typeface="KaTeX_Main"/>
              </a:rPr>
            </a:br>
            <a:endParaRPr lang="en-US" b="0" i="0" dirty="0">
              <a:solidFill>
                <a:srgbClr val="1B1B1B"/>
              </a:solidFill>
              <a:effectLst/>
              <a:latin typeface="KaTeX_Main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1B1B1B"/>
                </a:solidFill>
                <a:latin typeface="KaTeX_Main"/>
              </a:rPr>
              <a:t>MOTP(MOT precision):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MT(Most tracked target)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ML(Most lost target)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Hz(FPS):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10DE9-63AB-A0A4-2A7A-EB71513A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59" y="3000930"/>
            <a:ext cx="3900405" cy="712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BB34F-4B13-2AF8-0288-02B841D1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91" y="3849123"/>
            <a:ext cx="202910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0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1.5. </a:t>
            </a:r>
            <a:r>
              <a:rPr lang="en-US" sz="2800" b="1" dirty="0" err="1">
                <a:solidFill>
                  <a:srgbClr val="FF0000"/>
                </a:solidFill>
              </a:rPr>
              <a:t>Các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vấn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đề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đối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với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bài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toán</a:t>
            </a:r>
            <a:r>
              <a:rPr lang="en-US" sz="2800" b="1" dirty="0">
                <a:solidFill>
                  <a:srgbClr val="FF0000"/>
                </a:solidFill>
              </a:rPr>
              <a:t> MOT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D15F2-B98A-6FAC-9FDB-92925954B3A2}"/>
              </a:ext>
            </a:extLst>
          </p:cNvPr>
          <p:cNvSpPr txBox="1"/>
          <p:nvPr/>
        </p:nvSpPr>
        <p:spPr>
          <a:xfrm>
            <a:off x="766916" y="1465006"/>
            <a:ext cx="9694607" cy="308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Khi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khuất</a:t>
            </a:r>
            <a:r>
              <a:rPr lang="en-US" sz="2000" dirty="0"/>
              <a:t>,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gán</a:t>
            </a:r>
            <a:r>
              <a:rPr lang="en-US" sz="2000" dirty="0"/>
              <a:t> 1 ID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mất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 </a:t>
            </a:r>
            <a:r>
              <a:rPr lang="en-US" sz="2000" dirty="0" err="1"/>
              <a:t>vài</a:t>
            </a:r>
            <a:r>
              <a:rPr lang="en-US" sz="2000" dirty="0"/>
              <a:t> </a:t>
            </a:r>
            <a:r>
              <a:rPr lang="en-US" sz="2000" dirty="0" err="1"/>
              <a:t>khung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rồi</a:t>
            </a:r>
            <a:r>
              <a:rPr lang="en-US" sz="2000" dirty="0"/>
              <a:t> quay </a:t>
            </a:r>
            <a:r>
              <a:rPr lang="en-US" sz="2000" dirty="0" err="1"/>
              <a:t>lại</a:t>
            </a:r>
            <a:r>
              <a:rPr lang="en-US" sz="2000" dirty="0"/>
              <a:t> (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 ID)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tách</a:t>
            </a:r>
            <a:r>
              <a:rPr lang="en-US" sz="2000" dirty="0"/>
              <a:t> </a:t>
            </a:r>
            <a:r>
              <a:rPr lang="en-US" sz="2000" dirty="0" err="1"/>
              <a:t>rời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quỹ</a:t>
            </a:r>
            <a:r>
              <a:rPr lang="en-US" sz="2000" dirty="0"/>
              <a:t> </a:t>
            </a:r>
            <a:r>
              <a:rPr lang="en-US" sz="2000" dirty="0" err="1"/>
              <a:t>đạo</a:t>
            </a:r>
            <a:r>
              <a:rPr lang="en-US" sz="2000" dirty="0"/>
              <a:t> </a:t>
            </a:r>
            <a:r>
              <a:rPr lang="en-US" sz="2000" dirty="0" err="1"/>
              <a:t>chồng</a:t>
            </a:r>
            <a:r>
              <a:rPr lang="en-US" sz="2000" dirty="0"/>
              <a:t> </a:t>
            </a:r>
            <a:r>
              <a:rPr lang="en-US" sz="2000" dirty="0" err="1"/>
              <a:t>chéo</a:t>
            </a:r>
            <a:r>
              <a:rPr lang="en-US" sz="2000" dirty="0"/>
              <a:t>,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, </a:t>
            </a: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i="1" dirty="0"/>
              <a:t>“</a:t>
            </a:r>
            <a:r>
              <a:rPr lang="en-US" sz="2000" i="1" dirty="0" err="1"/>
              <a:t>thời</a:t>
            </a:r>
            <a:r>
              <a:rPr lang="en-US" sz="2000" i="1" dirty="0"/>
              <a:t> </a:t>
            </a:r>
            <a:r>
              <a:rPr lang="en-US" sz="2000" i="1" dirty="0" err="1"/>
              <a:t>gian</a:t>
            </a:r>
            <a:r>
              <a:rPr lang="en-US" sz="2000" i="1" dirty="0"/>
              <a:t> </a:t>
            </a:r>
            <a:r>
              <a:rPr lang="en-US" sz="2000" i="1" dirty="0" err="1"/>
              <a:t>thực</a:t>
            </a:r>
            <a:r>
              <a:rPr lang="en-US" sz="20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614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A89-6281-B44D-C8CE-3D2741E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5" y="404454"/>
            <a:ext cx="10515600" cy="7655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 </a:t>
            </a:r>
            <a:r>
              <a:rPr lang="en-US" sz="3600" b="1" dirty="0" err="1">
                <a:solidFill>
                  <a:srgbClr val="FF0000"/>
                </a:solidFill>
              </a:rPr>
              <a:t>Tổng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quan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về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bài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toán</a:t>
            </a:r>
            <a:r>
              <a:rPr lang="en-US" sz="3600" b="1" dirty="0">
                <a:solidFill>
                  <a:srgbClr val="FF0000"/>
                </a:solidFill>
              </a:rPr>
              <a:t> MOT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1.5. </a:t>
            </a:r>
            <a:r>
              <a:rPr lang="en-US" sz="2800" b="1" dirty="0" err="1">
                <a:solidFill>
                  <a:srgbClr val="FF0000"/>
                </a:solidFill>
              </a:rPr>
              <a:t>Kiến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trúc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chung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của</a:t>
            </a:r>
            <a:r>
              <a:rPr lang="en-US" sz="2800" b="1" dirty="0">
                <a:solidFill>
                  <a:srgbClr val="FF0000"/>
                </a:solidFill>
              </a:rPr>
              <a:t> MOT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8B5E1-A2E5-A0F6-2ABD-6EAC4085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18" y="1812309"/>
            <a:ext cx="5102737" cy="38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8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2095</Words>
  <Application>Microsoft Office PowerPoint</Application>
  <PresentationFormat>Widescreen</PresentationFormat>
  <Paragraphs>162</Paragraphs>
  <Slides>31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KaTeX_Main</vt:lpstr>
      <vt:lpstr>NimbusMonL-Regu</vt:lpstr>
      <vt:lpstr>Open Sans</vt:lpstr>
      <vt:lpstr>Wingdings</vt:lpstr>
      <vt:lpstr>Office Theme</vt:lpstr>
      <vt:lpstr>PowerPoint Presentation</vt:lpstr>
      <vt:lpstr>Nội dung</vt:lpstr>
      <vt:lpstr>1. Tổng quan về bài toán MOT 1.1. Khái niệm</vt:lpstr>
      <vt:lpstr>1. Tổng quan về bài toán MOT 1.2. Phân loại</vt:lpstr>
      <vt:lpstr>1. Tổng quan về bài toán MOT 1.3. Phương pháp giải quyết</vt:lpstr>
      <vt:lpstr>1. Tổng quan về bài toán MOT 1.4. Dataset</vt:lpstr>
      <vt:lpstr>1. Tổng quan về bài toán MOT 1.4. Metric đánh giá</vt:lpstr>
      <vt:lpstr>1. Tổng quan về bài toán MOT 1.5. Các vấn đề đối với bài toán MOT</vt:lpstr>
      <vt:lpstr>1. Tổng quan về bài toán MOT 1.5. Kiến trúc chung của MOT</vt:lpstr>
      <vt:lpstr>2. Thuật toán Hungary 2.1. Giới thiệu</vt:lpstr>
      <vt:lpstr>2. Thuật toán Hungary 2.2. Hướng giải quyết</vt:lpstr>
      <vt:lpstr>3. Bộ lọc Kalman 3.1. Giới thiệu</vt:lpstr>
      <vt:lpstr>3. Bộ lọc Kalman 3.2. Các bước xử lý</vt:lpstr>
      <vt:lpstr>4. Thuật toán SORT 4.1. Giới thiệu</vt:lpstr>
      <vt:lpstr>4. Thuật toán SORT 4.2. Luồng xử lý</vt:lpstr>
      <vt:lpstr>4. Thuật toán SORT 4.3. Các bước xử lý</vt:lpstr>
      <vt:lpstr>4. Thuật toán SORT 4.4. Ưu và nhược điểm</vt:lpstr>
      <vt:lpstr>5. Thuật toán DeepSORT 5.1. Giới thiệu</vt:lpstr>
      <vt:lpstr>5. Thuật toán DeepSORT 5.2. Ý tưởng</vt:lpstr>
      <vt:lpstr>5. Thuật toán DeepSORT 5.3. Điểm mới của DeepSORT so với SORT</vt:lpstr>
      <vt:lpstr>5. Thuật toán DeepSORT 5.3. Điểm mới của DeepSORT so với SORT</vt:lpstr>
      <vt:lpstr>5. Thuật toán DeepSORT 5.3. Điểm mới của DeepSORT so với SORT</vt:lpstr>
      <vt:lpstr>5. Thuật toán DeepSORT 5.3. Điểm mới của DeepSORT so với SORT</vt:lpstr>
      <vt:lpstr>5. Thuật toán DeepSORT 5.3. Điểm mới của DeepSORT so với SORT</vt:lpstr>
      <vt:lpstr>5. Thuật toán DeepSORT 5.4. Luồng xử lý</vt:lpstr>
      <vt:lpstr>5. Thuật toán DeepSORT 5.4. Luồng xử lý</vt:lpstr>
      <vt:lpstr>6. ByteTrack 6.1. Giới thiệu</vt:lpstr>
      <vt:lpstr>6. ByteTrack 6.2. Ý tưởng</vt:lpstr>
      <vt:lpstr>6. ByteTrack 6.3. Thuật toán</vt:lpstr>
      <vt:lpstr>6. ByteTrack 6.4. So sánh với các thuật toán khác</vt:lpstr>
      <vt:lpstr>6. ByteTrack 6.5. Kết quả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Hùng Bạch</dc:creator>
  <cp:lastModifiedBy>Hùng Bạch</cp:lastModifiedBy>
  <cp:revision>5</cp:revision>
  <dcterms:created xsi:type="dcterms:W3CDTF">2024-09-18T15:31:16Z</dcterms:created>
  <dcterms:modified xsi:type="dcterms:W3CDTF">2024-09-19T10:22:22Z</dcterms:modified>
</cp:coreProperties>
</file>